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8" r:id="rId5"/>
    <p:sldId id="259" r:id="rId6"/>
    <p:sldId id="260" r:id="rId7"/>
    <p:sldId id="273" r:id="rId8"/>
    <p:sldId id="261" r:id="rId9"/>
    <p:sldId id="262" r:id="rId10"/>
    <p:sldId id="264" r:id="rId11"/>
    <p:sldId id="272" r:id="rId12"/>
    <p:sldId id="270" r:id="rId13"/>
    <p:sldId id="263" r:id="rId14"/>
    <p:sldId id="265" r:id="rId15"/>
    <p:sldId id="266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03"/>
    <p:restoredTop sz="94618"/>
  </p:normalViewPr>
  <p:slideViewPr>
    <p:cSldViewPr snapToGrid="0">
      <p:cViewPr varScale="1">
        <p:scale>
          <a:sx n="116" d="100"/>
          <a:sy n="116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C5D4A-E671-F04C-952E-26E4B2FA8D9F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9E6CC-D137-9547-9E52-C541D4DF5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51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C9E6CC-D137-9547-9E52-C541D4DF509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C9E6CC-D137-9547-9E52-C541D4DF509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1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D38917-3522-01F1-5A9E-71006202D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9BC487A-083E-3B00-06BD-48FD3A07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D57893-C610-7E55-DC14-87D5DF60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C70616-8125-366F-173D-6FFAC1B5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9DF66E-2954-4B16-469E-BE854B90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4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551422-AD3A-E790-DFA4-4C1008AA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68C75C7-8FA8-C1D3-EC20-57D8B9551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233CD2-96B1-061E-7A1A-A54EFA11A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BA4B21-FBD3-0807-6033-4854729F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4478A0-9355-736A-0544-4C7A8952F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4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4BEBF6D-7889-4299-907F-CA990D54D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028C9E8-7AB9-D976-3DFB-2106E33E7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0F7A5F-739D-581A-5A9F-EA5E96F9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C16988-ECD8-337A-3986-2BEF8BCAA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14C4843-2DC2-C1EA-2BAF-066038273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963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A48B63-A001-23FC-5521-C5C59C47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69313C-33A4-9881-9242-7701179D5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E7530D-0AD3-9FE2-1F37-30D8CEFE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892628-4741-6DC5-5168-10D9C6BB6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2330F6-B990-55A8-D764-146C13AB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70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C2F1FC-4566-19FD-B188-6A4A2042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11D638-5FDA-E926-2DF7-F65B017CB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5504F9-8D96-05E6-6BF1-2E57A60E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D0D8B1-25A2-0240-A6D1-C8A8FA2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55ED04-7C3D-B5A2-E44C-4D5B7CD9E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6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9ADCD0-11DB-5B9E-D419-D2468A67F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5D4DD2-01E3-2F62-749A-71F702E9DD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B85E510-B032-B367-5E40-7CFBE38AD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D810825-4095-6BA6-7D56-F281377C8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789AE12-6E67-19FD-3739-748DD1DE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7AD8C3-5152-EF4F-A014-FEFE5F823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798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E53060-B8C4-9EC5-F2D6-C244446FD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E1EE34F-AA62-1FFD-AD71-393EB337E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5F2C72A-0DC1-8748-9000-49A1BD683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4C6965-A889-57B2-547A-BAE643B42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163DD85-20D7-FA2E-58D8-7FE49C20B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515FC3E-1CD8-42D5-01F6-982A296D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84588A8-F626-533B-A43C-D4662A58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3F01B07-66F8-6FB4-3DC1-00D79611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17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FE4D4A-87B2-9C9E-3685-F565EA929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F0FBAFB-AD10-D099-9EE6-E0240C424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7227CD3-D370-B4F8-FDB8-88964C49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169852B-1B3F-7F46-4402-2F5724D2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8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3406B2E-CAC5-3E56-FED2-77420BE5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C4DA521-C377-4ABA-4FBC-BDC4977DD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ECA556F-546E-B224-2BE1-FE8819FDE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36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22E96D-3093-B030-5AF2-1BCBEA67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E015EF-5BB7-20E2-F610-D63349E14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82E03B3-458E-5980-7360-009AEFE0D4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5D0D4EE-6875-660C-A978-024B7A6E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C0A840-C34A-911B-06DD-70E3567C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48380F-EF1B-5C18-25E3-3D56347A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23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584FA1-A819-F6E0-2C9F-A76F1747A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0CD7307-6876-9AC9-1084-96A528E91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A8DB41-0CA3-2263-196B-2BDB480F3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C971F96-F462-B371-2C1D-24841DC5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5DD0662-A6BA-32B9-526D-985CE20A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4B955C3-747A-22BD-5BFC-C8C472EB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08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B52DE89-5A34-C2ED-AE78-1F48AAB0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62ACE0-5EBF-89E2-58BF-9D761D8ED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90B394-AB03-7AC1-C47C-593B6E844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08A286-6590-314A-9B42-B7CC0A3818EA}" type="datetimeFigureOut">
              <a:rPr lang="en-GB" smtClean="0"/>
              <a:t>17/09/2024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94611E8-9827-A982-F3CE-667B54858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15EFD3-088D-BC5F-A232-F94B3B3EB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C1175F-E05F-E942-9D84-4F9C928CCF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94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A8667B-FCF5-3FDC-AA9E-1E5793360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086" y="1122363"/>
            <a:ext cx="8675914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CMR </a:t>
            </a:r>
            <a:br>
              <a:rPr lang="en-GB" dirty="0"/>
            </a:br>
            <a:r>
              <a:rPr lang="en-GB" dirty="0"/>
              <a:t>and </a:t>
            </a:r>
            <a:br>
              <a:rPr lang="en-GB" dirty="0"/>
            </a:br>
            <a:r>
              <a:rPr lang="en-GB" dirty="0"/>
              <a:t>EU Private International Law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420DBC7-94D1-14BF-DE8E-520950B79A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Erik Sinander and Joel </a:t>
            </a:r>
            <a:r>
              <a:rPr lang="en-GB" dirty="0" err="1"/>
              <a:t>Husberg</a:t>
            </a:r>
            <a:endParaRPr lang="en-GB" dirty="0"/>
          </a:p>
          <a:p>
            <a:r>
              <a:rPr lang="en-GB" dirty="0"/>
              <a:t>September 20, 2024</a:t>
            </a:r>
          </a:p>
        </p:txBody>
      </p:sp>
    </p:spTree>
    <p:extLst>
      <p:ext uri="{BB962C8B-B14F-4D97-AF65-F5344CB8AC3E}">
        <p14:creationId xmlns:p14="http://schemas.microsoft.com/office/powerpoint/2010/main" val="99317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BEAE1F9-4AA2-58E9-8340-97CA19452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363" y="193675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Choice of Law and the CMR</a:t>
            </a:r>
          </a:p>
        </p:txBody>
      </p:sp>
    </p:spTree>
    <p:extLst>
      <p:ext uri="{BB962C8B-B14F-4D97-AF65-F5344CB8AC3E}">
        <p14:creationId xmlns:p14="http://schemas.microsoft.com/office/powerpoint/2010/main" val="3221500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743691-8B1B-D0AF-C35F-31985FDDC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Shall the CMR be applied with or without choice of law rules?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D23F3F0B-F907-79E4-F105-C5BA124C37B1}"/>
              </a:ext>
            </a:extLst>
          </p:cNvPr>
          <p:cNvSpPr txBox="1"/>
          <p:nvPr/>
        </p:nvSpPr>
        <p:spPr>
          <a:xfrm>
            <a:off x="936172" y="1981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What country’s law shall govern gap-filling issues and issues of reservations?</a:t>
            </a:r>
          </a:p>
          <a:p>
            <a:endParaRPr lang="en-GB" dirty="0"/>
          </a:p>
          <a:p>
            <a:r>
              <a:rPr lang="en-GB" dirty="0"/>
              <a:t>Two options: the law pointed out by choice of law rules or the law of the forum</a:t>
            </a:r>
          </a:p>
        </p:txBody>
      </p:sp>
    </p:spTree>
    <p:extLst>
      <p:ext uri="{BB962C8B-B14F-4D97-AF65-F5344CB8AC3E}">
        <p14:creationId xmlns:p14="http://schemas.microsoft.com/office/powerpoint/2010/main" val="312916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38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CMR Convention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19200"/>
            <a:ext cx="11244942" cy="527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800" dirty="0" err="1">
                <a:effectLst/>
                <a:latin typeface="TimesNewRoman"/>
              </a:rPr>
              <a:t>Article</a:t>
            </a:r>
            <a:r>
              <a:rPr lang="sv-SE" sz="1800" dirty="0">
                <a:effectLst/>
                <a:latin typeface="TimesNewRoman"/>
              </a:rPr>
              <a:t> 1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1.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Convention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apply</a:t>
            </a:r>
            <a:r>
              <a:rPr lang="sv-SE" sz="1800" dirty="0">
                <a:effectLst/>
                <a:latin typeface="TimesNewRoman"/>
              </a:rPr>
              <a:t> to </a:t>
            </a:r>
            <a:r>
              <a:rPr lang="sv-SE" sz="1800" dirty="0" err="1">
                <a:effectLst/>
                <a:latin typeface="TimesNewRoman"/>
              </a:rPr>
              <a:t>every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contract</a:t>
            </a:r>
            <a:r>
              <a:rPr lang="sv-SE" sz="1800" dirty="0">
                <a:effectLst/>
                <a:latin typeface="TimesNewRoman"/>
              </a:rPr>
              <a:t> for the </a:t>
            </a:r>
            <a:r>
              <a:rPr lang="sv-SE" sz="1800" dirty="0" err="1">
                <a:effectLst/>
                <a:latin typeface="TimesNewRoman"/>
              </a:rPr>
              <a:t>carriage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goods</a:t>
            </a:r>
            <a:r>
              <a:rPr lang="sv-SE" sz="1800" dirty="0">
                <a:effectLst/>
                <a:latin typeface="TimesNewRoman"/>
              </a:rPr>
              <a:t> by road in </a:t>
            </a:r>
            <a:r>
              <a:rPr lang="sv-SE" sz="1800" dirty="0" err="1">
                <a:effectLst/>
                <a:latin typeface="TimesNewRoman"/>
              </a:rPr>
              <a:t>vehicles</a:t>
            </a:r>
            <a:r>
              <a:rPr lang="sv-SE" sz="1800" dirty="0">
                <a:effectLst/>
                <a:latin typeface="TimesNewRoman"/>
              </a:rPr>
              <a:t> for </a:t>
            </a:r>
            <a:r>
              <a:rPr lang="sv-SE" sz="1800" dirty="0" err="1">
                <a:effectLst/>
                <a:latin typeface="TimesNewRoman"/>
              </a:rPr>
              <a:t>reward</a:t>
            </a:r>
            <a:r>
              <a:rPr lang="sv-SE" sz="1800" dirty="0">
                <a:effectLst/>
                <a:latin typeface="TimesNewRoman"/>
              </a:rPr>
              <a:t>, </a:t>
            </a:r>
            <a:r>
              <a:rPr lang="sv-SE" sz="1800" dirty="0" err="1">
                <a:effectLst/>
                <a:latin typeface="TimesNewRoman"/>
              </a:rPr>
              <a:t>when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place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taking</a:t>
            </a:r>
            <a:r>
              <a:rPr lang="sv-SE" sz="1800" dirty="0">
                <a:effectLst/>
                <a:latin typeface="TimesNewRoman"/>
              </a:rPr>
              <a:t> over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goods</a:t>
            </a:r>
            <a:r>
              <a:rPr lang="sv-SE" sz="1800" dirty="0">
                <a:effectLst/>
                <a:latin typeface="TimesNewRoman"/>
              </a:rPr>
              <a:t> and the </a:t>
            </a:r>
            <a:r>
              <a:rPr lang="sv-SE" sz="1800" dirty="0" err="1">
                <a:effectLst/>
                <a:latin typeface="TimesNewRoman"/>
              </a:rPr>
              <a:t>place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designated</a:t>
            </a:r>
            <a:r>
              <a:rPr lang="sv-SE" sz="1800" dirty="0">
                <a:effectLst/>
                <a:latin typeface="TimesNewRoman"/>
              </a:rPr>
              <a:t> for </a:t>
            </a:r>
            <a:r>
              <a:rPr lang="sv-SE" sz="1800" dirty="0" err="1">
                <a:effectLst/>
                <a:latin typeface="TimesNewRoman"/>
              </a:rPr>
              <a:t>delivery</a:t>
            </a:r>
            <a:r>
              <a:rPr lang="sv-SE" sz="1800" dirty="0">
                <a:effectLst/>
                <a:latin typeface="TimesNewRoman"/>
              </a:rPr>
              <a:t>, as </a:t>
            </a:r>
            <a:r>
              <a:rPr lang="sv-SE" sz="1800" dirty="0" err="1">
                <a:effectLst/>
                <a:latin typeface="TimesNewRoman"/>
              </a:rPr>
              <a:t>specified</a:t>
            </a:r>
            <a:r>
              <a:rPr lang="sv-SE" sz="1800" dirty="0">
                <a:effectLst/>
                <a:latin typeface="TimesNewRoman"/>
              </a:rPr>
              <a:t> in the </a:t>
            </a:r>
            <a:r>
              <a:rPr lang="sv-SE" sz="1800" dirty="0" err="1">
                <a:effectLst/>
                <a:latin typeface="TimesNewRoman"/>
              </a:rPr>
              <a:t>contract</a:t>
            </a:r>
            <a:r>
              <a:rPr lang="sv-SE" sz="1800" dirty="0">
                <a:effectLst/>
                <a:latin typeface="TimesNewRoman"/>
              </a:rPr>
              <a:t>, </a:t>
            </a:r>
            <a:r>
              <a:rPr lang="sv-SE" sz="1800" dirty="0" err="1">
                <a:effectLst/>
                <a:latin typeface="TimesNewRoman"/>
              </a:rPr>
              <a:t>are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situated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two</a:t>
            </a:r>
            <a:r>
              <a:rPr lang="sv-SE" sz="1800" dirty="0">
                <a:effectLst/>
                <a:latin typeface="TimesNewRoman"/>
              </a:rPr>
              <a:t> different </a:t>
            </a:r>
            <a:r>
              <a:rPr lang="sv-SE" sz="1800" dirty="0" err="1">
                <a:effectLst/>
                <a:latin typeface="TimesNewRoman"/>
              </a:rPr>
              <a:t>countries</a:t>
            </a:r>
            <a:r>
              <a:rPr lang="sv-SE" sz="1800" dirty="0">
                <a:effectLst/>
                <a:latin typeface="TimesNewRoman"/>
              </a:rPr>
              <a:t>,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which</a:t>
            </a:r>
            <a:r>
              <a:rPr lang="sv-SE" sz="1800" dirty="0">
                <a:effectLst/>
                <a:latin typeface="TimesNewRoman"/>
              </a:rPr>
              <a:t> at </a:t>
            </a:r>
            <a:r>
              <a:rPr lang="sv-SE" sz="1800" dirty="0" err="1">
                <a:effectLst/>
                <a:latin typeface="TimesNewRoman"/>
              </a:rPr>
              <a:t>least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one</a:t>
            </a:r>
            <a:r>
              <a:rPr lang="sv-SE" sz="1800" dirty="0">
                <a:effectLst/>
                <a:latin typeface="TimesNewRoman"/>
              </a:rPr>
              <a:t> is a </a:t>
            </a:r>
            <a:r>
              <a:rPr lang="sv-SE" sz="1800" dirty="0" err="1">
                <a:effectLst/>
                <a:latin typeface="TimesNewRoman"/>
              </a:rPr>
              <a:t>Contracting</a:t>
            </a:r>
            <a:r>
              <a:rPr lang="sv-SE" sz="1800" dirty="0">
                <a:effectLst/>
                <a:latin typeface="TimesNewRoman"/>
              </a:rPr>
              <a:t> country, </a:t>
            </a:r>
            <a:r>
              <a:rPr lang="sv-SE" sz="1800" dirty="0" err="1">
                <a:effectLst/>
                <a:latin typeface="TimesNewRoman"/>
              </a:rPr>
              <a:t>irrespective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place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residence</a:t>
            </a:r>
            <a:r>
              <a:rPr lang="sv-SE" sz="1800" dirty="0">
                <a:effectLst/>
                <a:latin typeface="TimesNewRoman"/>
              </a:rPr>
              <a:t> and the </a:t>
            </a:r>
            <a:r>
              <a:rPr lang="sv-SE" sz="1800" dirty="0" err="1">
                <a:effectLst/>
                <a:latin typeface="TimesNewRoman"/>
              </a:rPr>
              <a:t>nationality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parties</a:t>
            </a:r>
            <a:r>
              <a:rPr lang="sv-SE" sz="1800" dirty="0">
                <a:effectLst/>
                <a:latin typeface="TimesNewRoman"/>
              </a:rPr>
              <a:t>. </a:t>
            </a:r>
            <a:endParaRPr lang="sv-SE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sv-SE" sz="1800" dirty="0" err="1">
                <a:effectLst/>
                <a:latin typeface="TimesNewRoman"/>
              </a:rPr>
              <a:t>Examples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CMR’s</a:t>
            </a:r>
            <a:r>
              <a:rPr lang="sv-SE" sz="1800" dirty="0">
                <a:effectLst/>
                <a:latin typeface="TimesNewRoman"/>
              </a:rPr>
              <a:t> relation to choice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law</a:t>
            </a:r>
            <a:r>
              <a:rPr lang="sv-SE" sz="1800" dirty="0">
                <a:effectLst/>
                <a:latin typeface="TimesNewRoman"/>
              </a:rPr>
              <a:t>:</a:t>
            </a:r>
          </a:p>
          <a:p>
            <a:pPr marL="0" indent="0">
              <a:buNone/>
            </a:pPr>
            <a:r>
              <a:rPr lang="sv-SE" sz="1800" dirty="0" err="1">
                <a:effectLst/>
                <a:latin typeface="TimesNewRoman"/>
              </a:rPr>
              <a:t>Article</a:t>
            </a:r>
            <a:r>
              <a:rPr lang="sv-SE" sz="1800" dirty="0">
                <a:effectLst/>
                <a:latin typeface="TimesNewRoman"/>
              </a:rPr>
              <a:t> 16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5. The </a:t>
            </a:r>
            <a:r>
              <a:rPr lang="sv-SE" sz="1800" dirty="0" err="1">
                <a:effectLst/>
                <a:latin typeface="TimesNewRoman"/>
              </a:rPr>
              <a:t>procedure</a:t>
            </a:r>
            <a:r>
              <a:rPr lang="sv-SE" sz="1800" dirty="0">
                <a:effectLst/>
                <a:latin typeface="TimesNewRoman"/>
              </a:rPr>
              <a:t> in the </a:t>
            </a:r>
            <a:r>
              <a:rPr lang="sv-SE" sz="1800" dirty="0" err="1">
                <a:effectLst/>
                <a:latin typeface="TimesNewRoman"/>
              </a:rPr>
              <a:t>case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sale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be </a:t>
            </a:r>
            <a:r>
              <a:rPr lang="sv-SE" sz="1800" dirty="0" err="1">
                <a:effectLst/>
                <a:latin typeface="TimesNewRoman"/>
              </a:rPr>
              <a:t>determined</a:t>
            </a:r>
            <a:r>
              <a:rPr lang="sv-SE" sz="1800" dirty="0">
                <a:effectLst/>
                <a:latin typeface="TimesNewRoman"/>
              </a:rPr>
              <a:t> by the </a:t>
            </a:r>
            <a:r>
              <a:rPr lang="sv-SE" sz="1800" dirty="0" err="1">
                <a:effectLst/>
                <a:latin typeface="TimesNewRoman"/>
              </a:rPr>
              <a:t>law</a:t>
            </a:r>
            <a:r>
              <a:rPr lang="sv-SE" sz="1800" dirty="0">
                <a:effectLst/>
                <a:latin typeface="TimesNewRoman"/>
              </a:rPr>
              <a:t> or </a:t>
            </a:r>
            <a:r>
              <a:rPr lang="sv-SE" sz="1800" dirty="0" err="1">
                <a:effectLst/>
                <a:latin typeface="TimesNewRoman"/>
              </a:rPr>
              <a:t>custom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place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where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goods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situated</a:t>
            </a:r>
            <a:r>
              <a:rPr lang="sv-SE" sz="1800" dirty="0">
                <a:effectLst/>
                <a:latin typeface="TimesNewRoman"/>
              </a:rPr>
              <a:t>. </a:t>
            </a:r>
            <a:endParaRPr lang="sv-SE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>
                <a:latin typeface="TimesNewRoman"/>
              </a:rPr>
              <a:t>Article 28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1. In </a:t>
            </a:r>
            <a:r>
              <a:rPr lang="sv-SE" sz="1800" dirty="0" err="1">
                <a:effectLst/>
                <a:latin typeface="TimesNewRoman"/>
              </a:rPr>
              <a:t>cases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where</a:t>
            </a:r>
            <a:r>
              <a:rPr lang="sv-SE" sz="1800" dirty="0">
                <a:effectLst/>
                <a:latin typeface="TimesNewRoman"/>
              </a:rPr>
              <a:t>, under the </a:t>
            </a:r>
            <a:r>
              <a:rPr lang="sv-SE" sz="1800" dirty="0" err="1">
                <a:effectLst/>
                <a:latin typeface="TimesNewRoman"/>
              </a:rPr>
              <a:t>law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applicable</a:t>
            </a:r>
            <a:r>
              <a:rPr lang="sv-SE" sz="1800" dirty="0">
                <a:effectLst/>
                <a:latin typeface="TimesNewRoman"/>
              </a:rPr>
              <a:t>, loss, damage or </a:t>
            </a:r>
            <a:r>
              <a:rPr lang="sv-SE" sz="1800" dirty="0" err="1">
                <a:effectLst/>
                <a:latin typeface="TimesNewRoman"/>
              </a:rPr>
              <a:t>delay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arising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out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carriage</a:t>
            </a:r>
            <a:r>
              <a:rPr lang="sv-SE" sz="1800" dirty="0">
                <a:effectLst/>
                <a:latin typeface="TimesNewRoman"/>
              </a:rPr>
              <a:t> under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Convention gives </a:t>
            </a:r>
            <a:r>
              <a:rPr lang="sv-SE" sz="1800" dirty="0" err="1">
                <a:effectLst/>
                <a:latin typeface="TimesNewRoman"/>
              </a:rPr>
              <a:t>rise</a:t>
            </a:r>
            <a:r>
              <a:rPr lang="sv-SE" sz="1800" dirty="0">
                <a:effectLst/>
                <a:latin typeface="TimesNewRoman"/>
              </a:rPr>
              <a:t> to an extra-</a:t>
            </a:r>
            <a:r>
              <a:rPr lang="sv-SE" sz="1800" dirty="0" err="1">
                <a:effectLst/>
                <a:latin typeface="TimesNewRoman"/>
              </a:rPr>
              <a:t>contractual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claim</a:t>
            </a:r>
            <a:r>
              <a:rPr lang="sv-SE" sz="1800" dirty="0">
                <a:effectLst/>
                <a:latin typeface="TimesNewRoman"/>
              </a:rPr>
              <a:t>, the </a:t>
            </a:r>
            <a:r>
              <a:rPr lang="sv-SE" sz="1800" dirty="0" err="1">
                <a:effectLst/>
                <a:latin typeface="TimesNewRoman"/>
              </a:rPr>
              <a:t>carrier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may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avail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himself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provisions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Convention </a:t>
            </a:r>
            <a:r>
              <a:rPr lang="sv-SE" sz="1800" dirty="0" err="1">
                <a:effectLst/>
                <a:latin typeface="TimesNewRoman"/>
              </a:rPr>
              <a:t>which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exclude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his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liability</a:t>
            </a:r>
            <a:r>
              <a:rPr lang="sv-SE" sz="1800" dirty="0">
                <a:effectLst/>
                <a:latin typeface="TimesNewRoman"/>
              </a:rPr>
              <a:t> or </a:t>
            </a:r>
            <a:r>
              <a:rPr lang="sv-SE" sz="1800" dirty="0" err="1">
                <a:effectLst/>
                <a:latin typeface="TimesNewRoman"/>
              </a:rPr>
              <a:t>which</a:t>
            </a:r>
            <a:r>
              <a:rPr lang="sv-SE" sz="1800" dirty="0">
                <a:effectLst/>
                <a:latin typeface="TimesNewRoman"/>
              </a:rPr>
              <a:t> fix or limit the </a:t>
            </a:r>
            <a:r>
              <a:rPr lang="sv-SE" sz="1800" dirty="0" err="1">
                <a:effectLst/>
                <a:latin typeface="TimesNewRoman"/>
              </a:rPr>
              <a:t>compensation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due</a:t>
            </a:r>
            <a:r>
              <a:rPr lang="sv-SE" sz="1800" dirty="0">
                <a:effectLst/>
                <a:latin typeface="TimesNewRoman"/>
              </a:rPr>
              <a:t>. </a:t>
            </a:r>
            <a:endParaRPr lang="sv-SE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783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Shall the Rome I Regulation be applied?</a:t>
            </a:r>
            <a:br>
              <a:rPr lang="en-GB" dirty="0"/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19200"/>
            <a:ext cx="11244942" cy="527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0" i="1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Article</a:t>
            </a:r>
            <a:r>
              <a:rPr lang="sv-SE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25</a:t>
            </a:r>
          </a:p>
          <a:p>
            <a:pPr marL="0" indent="0">
              <a:buNone/>
            </a:pPr>
            <a:r>
              <a:rPr lang="sv-SE" b="1" i="0" u="none" strike="noStrike" dirty="0">
                <a:solidFill>
                  <a:srgbClr val="000000"/>
                </a:solidFill>
                <a:effectLst/>
                <a:latin typeface="inherit"/>
              </a:rPr>
              <a:t>Relationship </a:t>
            </a:r>
            <a:r>
              <a:rPr lang="sv-SE" b="1" i="0" u="none" strike="noStrike" dirty="0" err="1">
                <a:solidFill>
                  <a:srgbClr val="000000"/>
                </a:solidFill>
                <a:effectLst/>
                <a:latin typeface="inherit"/>
              </a:rPr>
              <a:t>with</a:t>
            </a:r>
            <a:r>
              <a:rPr lang="sv-SE" b="1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1" i="0" u="none" strike="noStrike" dirty="0" err="1">
                <a:solidFill>
                  <a:srgbClr val="000000"/>
                </a:solidFill>
                <a:effectLst/>
                <a:latin typeface="inherit"/>
              </a:rPr>
              <a:t>existing</a:t>
            </a:r>
            <a:r>
              <a:rPr lang="sv-SE" b="1" i="0" u="none" strike="noStrike" dirty="0">
                <a:solidFill>
                  <a:srgbClr val="000000"/>
                </a:solidFill>
                <a:effectLst/>
                <a:latin typeface="inherit"/>
              </a:rPr>
              <a:t> international </a:t>
            </a:r>
            <a:r>
              <a:rPr lang="sv-SE" b="1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conventions</a:t>
            </a:r>
            <a:endParaRPr lang="sv-SE" b="1" i="0" u="none" strike="noStrike" dirty="0">
              <a:solidFill>
                <a:srgbClr val="000000"/>
              </a:solidFill>
              <a:effectLst/>
              <a:latin typeface="inherit"/>
            </a:endParaRPr>
          </a:p>
          <a:p>
            <a:pPr algn="just"/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1.   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not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prejudice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application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international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one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or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more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parties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at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time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when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is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adopted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and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lay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down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conflict-of-law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rules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relating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contractual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inherit"/>
              </a:rPr>
              <a:t> obligations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.</a:t>
            </a:r>
          </a:p>
          <a:p>
            <a:pPr algn="just"/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2.   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However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as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between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States,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take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precedence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over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concluded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exclusively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between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two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or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more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them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so far as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such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concern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matters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governed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by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899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38"/>
            <a:ext cx="10515600" cy="1325563"/>
          </a:xfrm>
        </p:spPr>
        <p:txBody>
          <a:bodyPr/>
          <a:lstStyle/>
          <a:p>
            <a:pPr algn="ctr"/>
            <a:br>
              <a:rPr lang="en-GB" dirty="0"/>
            </a:b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19200"/>
            <a:ext cx="11244942" cy="52736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dirty="0"/>
              <a:t>Does the CMR lay down conflict-of-law rules or is it solely a substantive law convention?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Swedish Supreme Court’s judgment NJA 2022 p. 469 (</a:t>
            </a:r>
            <a:r>
              <a:rPr lang="en-GB" i="1" dirty="0" err="1"/>
              <a:t>Cigarettpunktskatten</a:t>
            </a:r>
            <a:r>
              <a:rPr lang="en-GB" dirty="0"/>
              <a:t>)</a:t>
            </a:r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r>
              <a:rPr lang="en-GB" dirty="0"/>
              <a:t>Are the judgments regarding the Brussels I Regulation relevant for choice of law?</a:t>
            </a:r>
          </a:p>
        </p:txBody>
      </p:sp>
    </p:spTree>
    <p:extLst>
      <p:ext uri="{BB962C8B-B14F-4D97-AF65-F5344CB8AC3E}">
        <p14:creationId xmlns:p14="http://schemas.microsoft.com/office/powerpoint/2010/main" val="929345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85FB9B-3E84-C23C-7D33-4418BCD1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7EBED4-D496-05F7-6AA7-50A34F87C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CMR’s relation to choice of law is a conflict of methods</a:t>
            </a:r>
          </a:p>
          <a:p>
            <a:endParaRPr lang="en-GB" dirty="0"/>
          </a:p>
          <a:p>
            <a:r>
              <a:rPr lang="en-GB" dirty="0"/>
              <a:t>Both PIL and CMR contain a common objective in achieving international harmony.</a:t>
            </a:r>
          </a:p>
          <a:p>
            <a:endParaRPr lang="en-GB" dirty="0"/>
          </a:p>
          <a:p>
            <a:r>
              <a:rPr lang="en-GB" dirty="0"/>
              <a:t>Don’t miss the forest for all </a:t>
            </a:r>
            <a:r>
              <a:rPr lang="en-GB"/>
              <a:t>the trees!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149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8E512-E5C8-8686-008D-586220CE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private international law?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7A1BD3-1F89-3FD8-90B3-7CAC5E73B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Jurisdiction</a:t>
            </a:r>
          </a:p>
          <a:p>
            <a:r>
              <a:rPr lang="en-GB" dirty="0"/>
              <a:t>Applicable law</a:t>
            </a:r>
          </a:p>
          <a:p>
            <a:r>
              <a:rPr lang="en-GB" dirty="0"/>
              <a:t>Enforcement of foreign judgments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Private international law is not uniform law</a:t>
            </a:r>
          </a:p>
        </p:txBody>
      </p:sp>
    </p:spTree>
    <p:extLst>
      <p:ext uri="{BB962C8B-B14F-4D97-AF65-F5344CB8AC3E}">
        <p14:creationId xmlns:p14="http://schemas.microsoft.com/office/powerpoint/2010/main" val="58032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8E512-E5C8-8686-008D-586220CE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International Law Aspects of the CMR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7A1BD3-1F89-3FD8-90B3-7CAC5E73B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Uniform rules for contract matters</a:t>
            </a:r>
          </a:p>
          <a:p>
            <a:r>
              <a:rPr lang="en-GB" dirty="0"/>
              <a:t>Public international law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Applicable in 58 countries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BDC464E8-4369-06D2-085C-E69172249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54250"/>
            <a:ext cx="50800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98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F10A4F-2A4B-3B76-45A7-3C380021F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827" y="2111828"/>
            <a:ext cx="10515600" cy="1973717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International procedural law and the CMR</a:t>
            </a:r>
            <a:br>
              <a:rPr lang="en-GB" dirty="0"/>
            </a:br>
            <a:r>
              <a:rPr lang="en-GB" dirty="0"/>
              <a:t>(Jurisdiction and recognition/enforcement of foreign judgments)</a:t>
            </a:r>
          </a:p>
        </p:txBody>
      </p:sp>
    </p:spTree>
    <p:extLst>
      <p:ext uri="{BB962C8B-B14F-4D97-AF65-F5344CB8AC3E}">
        <p14:creationId xmlns:p14="http://schemas.microsoft.com/office/powerpoint/2010/main" val="302814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48E512-E5C8-8686-008D-586220CE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Brussels/Lugano Regime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7A1BD3-1F89-3FD8-90B3-7CAC5E73B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- Uniform rules on jurisdiction and </a:t>
            </a:r>
          </a:p>
          <a:p>
            <a:pPr marL="0" indent="0">
              <a:buNone/>
            </a:pPr>
            <a:r>
              <a:rPr lang="en-GB" dirty="0"/>
              <a:t>recognition/enforcement of foreign </a:t>
            </a:r>
          </a:p>
          <a:p>
            <a:pPr marL="0" indent="0">
              <a:buNone/>
            </a:pPr>
            <a:r>
              <a:rPr lang="en-GB" dirty="0"/>
              <a:t>judgments in civil and commercial</a:t>
            </a:r>
          </a:p>
          <a:p>
            <a:pPr marL="0" indent="0">
              <a:buNone/>
            </a:pPr>
            <a:r>
              <a:rPr lang="en-GB" dirty="0"/>
              <a:t>matters</a:t>
            </a:r>
          </a:p>
          <a:p>
            <a:pPr>
              <a:buFontTx/>
              <a:buChar char="-"/>
            </a:pPr>
            <a:r>
              <a:rPr lang="en-GB" dirty="0"/>
              <a:t>”Free movement of judgments”</a:t>
            </a:r>
          </a:p>
          <a:p>
            <a:pPr marL="0" indent="0">
              <a:buNone/>
            </a:pPr>
            <a:r>
              <a:rPr lang="en-GB" dirty="0"/>
              <a:t>- EU law</a:t>
            </a:r>
          </a:p>
          <a:p>
            <a:pPr marL="0" indent="0">
              <a:buNone/>
            </a:pPr>
            <a:r>
              <a:rPr lang="en-GB" dirty="0"/>
              <a:t>Applicable in 30 countries since 1968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63E5424-1EE6-D90F-29FF-05233EBFF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926" y="1526541"/>
            <a:ext cx="4714874" cy="496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18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49439"/>
            <a:ext cx="10874829" cy="1191534"/>
          </a:xfrm>
        </p:spPr>
        <p:txBody>
          <a:bodyPr>
            <a:normAutofit/>
          </a:bodyPr>
          <a:lstStyle/>
          <a:p>
            <a:r>
              <a:rPr lang="en-GB" dirty="0"/>
              <a:t>Does CMR contain jurisdictional rules?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40972"/>
            <a:ext cx="11440884" cy="52519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1800" u="sng" dirty="0" err="1">
                <a:effectLst/>
                <a:latin typeface="TimesNewRoman,Bold"/>
              </a:rPr>
              <a:t>Article</a:t>
            </a:r>
            <a:r>
              <a:rPr lang="sv-SE" sz="1800" u="sng" dirty="0">
                <a:effectLst/>
                <a:latin typeface="TimesNewRoman,Bold"/>
              </a:rPr>
              <a:t> 31 </a:t>
            </a:r>
            <a:endParaRPr lang="sv-SE" u="sng" dirty="0"/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1. In legal </a:t>
            </a:r>
            <a:r>
              <a:rPr lang="sv-SE" sz="1800" dirty="0" err="1">
                <a:effectLst/>
                <a:latin typeface="TimesNewRoman"/>
              </a:rPr>
              <a:t>proceedings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arising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out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carriage</a:t>
            </a:r>
            <a:r>
              <a:rPr lang="sv-SE" sz="1800" dirty="0">
                <a:effectLst/>
                <a:latin typeface="TimesNewRoman"/>
              </a:rPr>
              <a:t> under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Convention, 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plaintiff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may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bring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an action in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any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court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or tribunal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a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contracting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country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designated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by agreement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between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parties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and, in addition, in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courts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or tribunals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a country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within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whose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territory</a:t>
            </a:r>
            <a:r>
              <a:rPr lang="sv-SE" sz="1800" dirty="0">
                <a:effectLst/>
                <a:latin typeface="TimesNewRoman"/>
              </a:rPr>
              <a:t>: </a:t>
            </a:r>
            <a:endParaRPr lang="sv-SE" dirty="0"/>
          </a:p>
          <a:p>
            <a:pPr marL="0" indent="0">
              <a:buNone/>
            </a:pP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(a)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defendant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is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ordinarily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resident, or has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his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principal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place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business, or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branch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or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agency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through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which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contract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carriage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was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made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, or </a:t>
            </a:r>
            <a:endParaRPr lang="sv-SE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(b)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place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where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goods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were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taken over by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carrier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or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place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designated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for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delivery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is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situated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. </a:t>
            </a:r>
            <a:endParaRPr lang="sv-SE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2. </a:t>
            </a:r>
            <a:r>
              <a:rPr lang="sv-SE" sz="1800" dirty="0" err="1">
                <a:effectLst/>
                <a:latin typeface="TimesNewRoman"/>
              </a:rPr>
              <a:t>Where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respect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claim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referred</a:t>
            </a:r>
            <a:r>
              <a:rPr lang="sv-SE" sz="1800" dirty="0">
                <a:effectLst/>
                <a:latin typeface="TimesNewRoman"/>
              </a:rPr>
              <a:t> to in </a:t>
            </a:r>
            <a:r>
              <a:rPr lang="sv-SE" sz="1800" dirty="0" err="1">
                <a:effectLst/>
                <a:latin typeface="TimesNewRoman"/>
              </a:rPr>
              <a:t>paragraph</a:t>
            </a:r>
            <a:r>
              <a:rPr lang="sv-SE" sz="1800" dirty="0">
                <a:effectLst/>
                <a:latin typeface="TimesNewRoman"/>
              </a:rPr>
              <a:t> 1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article</a:t>
            </a:r>
            <a:r>
              <a:rPr lang="sv-SE" sz="1800" dirty="0">
                <a:effectLst/>
                <a:latin typeface="TimesNewRoman"/>
              </a:rPr>
              <a:t> an action is </a:t>
            </a:r>
            <a:r>
              <a:rPr lang="sv-SE" sz="1800" dirty="0" err="1">
                <a:effectLst/>
                <a:latin typeface="TimesNewRoman"/>
              </a:rPr>
              <a:t>pending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before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court</a:t>
            </a:r>
            <a:r>
              <a:rPr lang="sv-SE" sz="1800" dirty="0">
                <a:effectLst/>
                <a:latin typeface="TimesNewRoman"/>
              </a:rPr>
              <a:t> or tribunal </a:t>
            </a:r>
            <a:r>
              <a:rPr lang="sv-SE" sz="1800" dirty="0" err="1">
                <a:effectLst/>
                <a:latin typeface="TimesNewRoman"/>
              </a:rPr>
              <a:t>competent</a:t>
            </a:r>
            <a:r>
              <a:rPr lang="sv-SE" sz="1800" dirty="0">
                <a:effectLst/>
                <a:latin typeface="TimesNewRoman"/>
              </a:rPr>
              <a:t> under </a:t>
            </a:r>
            <a:r>
              <a:rPr lang="sv-SE" sz="1800" dirty="0" err="1">
                <a:effectLst/>
                <a:latin typeface="TimesNewRoman"/>
              </a:rPr>
              <a:t>that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paragraph</a:t>
            </a:r>
            <a:r>
              <a:rPr lang="sv-SE" sz="1800" dirty="0">
                <a:effectLst/>
                <a:latin typeface="TimesNewRoman"/>
              </a:rPr>
              <a:t>, or </a:t>
            </a:r>
            <a:r>
              <a:rPr lang="sv-SE" sz="1800" dirty="0" err="1">
                <a:effectLst/>
                <a:latin typeface="TimesNewRoman"/>
              </a:rPr>
              <a:t>where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respect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such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claim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judgement</a:t>
            </a:r>
            <a:r>
              <a:rPr lang="sv-SE" sz="1800" dirty="0">
                <a:effectLst/>
                <a:latin typeface="TimesNewRoman"/>
              </a:rPr>
              <a:t> has </a:t>
            </a:r>
            <a:r>
              <a:rPr lang="sv-SE" sz="1800" dirty="0" err="1">
                <a:effectLst/>
                <a:latin typeface="TimesNewRoman"/>
              </a:rPr>
              <a:t>been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entered</a:t>
            </a:r>
            <a:r>
              <a:rPr lang="sv-SE" sz="1800" dirty="0">
                <a:effectLst/>
                <a:latin typeface="TimesNewRoman"/>
              </a:rPr>
              <a:t> by </a:t>
            </a:r>
            <a:r>
              <a:rPr lang="sv-SE" sz="1800" dirty="0" err="1">
                <a:effectLst/>
                <a:latin typeface="TimesNewRoman"/>
              </a:rPr>
              <a:t>such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court</a:t>
            </a:r>
            <a:r>
              <a:rPr lang="sv-SE" sz="1800" dirty="0">
                <a:effectLst/>
                <a:latin typeface="TimesNewRoman"/>
              </a:rPr>
              <a:t> or tribunal no new action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be </a:t>
            </a:r>
            <a:r>
              <a:rPr lang="sv-SE" sz="1800" dirty="0" err="1">
                <a:effectLst/>
                <a:latin typeface="TimesNewRoman"/>
              </a:rPr>
              <a:t>started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between</a:t>
            </a:r>
            <a:r>
              <a:rPr lang="sv-SE" sz="1800" dirty="0">
                <a:effectLst/>
                <a:latin typeface="TimesNewRoman"/>
              </a:rPr>
              <a:t> the same </a:t>
            </a:r>
            <a:r>
              <a:rPr lang="sv-SE" sz="1800" dirty="0" err="1">
                <a:effectLst/>
                <a:latin typeface="TimesNewRoman"/>
              </a:rPr>
              <a:t>parties</a:t>
            </a:r>
            <a:r>
              <a:rPr lang="sv-SE" sz="1800" dirty="0">
                <a:effectLst/>
                <a:latin typeface="TimesNewRoman"/>
              </a:rPr>
              <a:t> on the same </a:t>
            </a:r>
            <a:r>
              <a:rPr lang="sv-SE" sz="1800" dirty="0" err="1">
                <a:effectLst/>
                <a:latin typeface="TimesNewRoman"/>
              </a:rPr>
              <a:t>grounds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unless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judgement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court</a:t>
            </a:r>
            <a:r>
              <a:rPr lang="sv-SE" sz="1800" dirty="0">
                <a:effectLst/>
                <a:latin typeface="TimesNewRoman"/>
              </a:rPr>
              <a:t> or tribunal </a:t>
            </a:r>
            <a:r>
              <a:rPr lang="sv-SE" sz="1800" dirty="0" err="1">
                <a:effectLst/>
                <a:latin typeface="TimesNewRoman"/>
              </a:rPr>
              <a:t>before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which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first</a:t>
            </a:r>
            <a:r>
              <a:rPr lang="sv-SE" sz="1800" dirty="0">
                <a:effectLst/>
                <a:latin typeface="TimesNewRoman"/>
              </a:rPr>
              <a:t> action </a:t>
            </a:r>
            <a:r>
              <a:rPr lang="sv-SE" sz="1800" dirty="0" err="1">
                <a:effectLst/>
                <a:latin typeface="TimesNewRoman"/>
              </a:rPr>
              <a:t>was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brought</a:t>
            </a:r>
            <a:r>
              <a:rPr lang="sv-SE" sz="1800" dirty="0">
                <a:effectLst/>
                <a:latin typeface="TimesNewRoman"/>
              </a:rPr>
              <a:t> is not </a:t>
            </a:r>
            <a:r>
              <a:rPr lang="sv-SE" sz="1800" dirty="0" err="1">
                <a:effectLst/>
                <a:latin typeface="TimesNewRoman"/>
              </a:rPr>
              <a:t>enforceable</a:t>
            </a:r>
            <a:r>
              <a:rPr lang="sv-SE" sz="1800" dirty="0">
                <a:effectLst/>
                <a:latin typeface="TimesNewRoman"/>
              </a:rPr>
              <a:t> in the country in </a:t>
            </a:r>
            <a:r>
              <a:rPr lang="sv-SE" sz="1800" dirty="0" err="1">
                <a:effectLst/>
                <a:latin typeface="TimesNewRoman"/>
              </a:rPr>
              <a:t>which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fresh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proceedings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brought</a:t>
            </a:r>
            <a:r>
              <a:rPr lang="sv-SE" sz="1800" dirty="0">
                <a:effectLst/>
                <a:latin typeface="TimesNewRoman"/>
              </a:rPr>
              <a:t>. 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3. </a:t>
            </a:r>
            <a:r>
              <a:rPr lang="sv-SE" sz="1800" dirty="0" err="1">
                <a:effectLst/>
                <a:latin typeface="TimesNewRoman"/>
              </a:rPr>
              <a:t>When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judgement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entered</a:t>
            </a:r>
            <a:r>
              <a:rPr lang="sv-SE" sz="1800" dirty="0">
                <a:effectLst/>
                <a:latin typeface="TimesNewRoman"/>
              </a:rPr>
              <a:t> by a </a:t>
            </a:r>
            <a:r>
              <a:rPr lang="sv-SE" sz="1800" dirty="0" err="1">
                <a:effectLst/>
                <a:latin typeface="TimesNewRoman"/>
              </a:rPr>
              <a:t>court</a:t>
            </a:r>
            <a:r>
              <a:rPr lang="sv-SE" sz="1800" dirty="0">
                <a:effectLst/>
                <a:latin typeface="TimesNewRoman"/>
              </a:rPr>
              <a:t> or tribunal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contracting</a:t>
            </a:r>
            <a:r>
              <a:rPr lang="sv-SE" sz="1800" dirty="0">
                <a:effectLst/>
                <a:latin typeface="TimesNewRoman"/>
              </a:rPr>
              <a:t> country in </a:t>
            </a:r>
            <a:r>
              <a:rPr lang="sv-SE" sz="1800" dirty="0" err="1">
                <a:effectLst/>
                <a:latin typeface="TimesNewRoman"/>
              </a:rPr>
              <a:t>any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such</a:t>
            </a:r>
            <a:r>
              <a:rPr lang="sv-SE" sz="1800" dirty="0">
                <a:effectLst/>
                <a:latin typeface="TimesNewRoman"/>
              </a:rPr>
              <a:t> action as is </a:t>
            </a:r>
            <a:r>
              <a:rPr lang="sv-SE" sz="1800" dirty="0" err="1">
                <a:effectLst/>
                <a:latin typeface="TimesNewRoman"/>
              </a:rPr>
              <a:t>referred</a:t>
            </a:r>
            <a:r>
              <a:rPr lang="sv-SE" sz="1800" dirty="0">
                <a:effectLst/>
                <a:latin typeface="TimesNewRoman"/>
              </a:rPr>
              <a:t> to in </a:t>
            </a:r>
            <a:r>
              <a:rPr lang="sv-SE" sz="1800" dirty="0" err="1">
                <a:effectLst/>
                <a:latin typeface="TimesNewRoman"/>
              </a:rPr>
              <a:t>paragraph</a:t>
            </a:r>
            <a:r>
              <a:rPr lang="sv-SE" sz="1800" dirty="0">
                <a:effectLst/>
                <a:latin typeface="TimesNewRoman"/>
              </a:rPr>
              <a:t> 1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article</a:t>
            </a:r>
            <a:r>
              <a:rPr lang="sv-SE" sz="1800" dirty="0">
                <a:effectLst/>
                <a:latin typeface="TimesNewRoman"/>
              </a:rPr>
              <a:t> has </a:t>
            </a:r>
            <a:r>
              <a:rPr lang="sv-SE" sz="1800" dirty="0" err="1">
                <a:effectLst/>
                <a:latin typeface="TimesNewRoman"/>
              </a:rPr>
              <a:t>become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enforceable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that</a:t>
            </a:r>
            <a:r>
              <a:rPr lang="sv-SE" sz="1800" dirty="0">
                <a:effectLst/>
                <a:latin typeface="TimesNewRoman"/>
              </a:rPr>
              <a:t> country, 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it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shall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also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become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enforceable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in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each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of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the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other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</a:t>
            </a:r>
            <a:r>
              <a:rPr lang="sv-SE" sz="1800" dirty="0" err="1">
                <a:effectLst/>
                <a:highlight>
                  <a:srgbClr val="FFFF00"/>
                </a:highlight>
                <a:latin typeface="TimesNewRoman"/>
              </a:rPr>
              <a:t>contracting</a:t>
            </a:r>
            <a:r>
              <a:rPr lang="sv-SE" sz="1800" dirty="0">
                <a:effectLst/>
                <a:highlight>
                  <a:srgbClr val="FFFF00"/>
                </a:highlight>
                <a:latin typeface="TimesNewRoman"/>
              </a:rPr>
              <a:t> States</a:t>
            </a:r>
            <a:r>
              <a:rPr lang="sv-SE" sz="1800" dirty="0">
                <a:effectLst/>
                <a:latin typeface="TimesNewRoman"/>
              </a:rPr>
              <a:t>, as </a:t>
            </a:r>
            <a:r>
              <a:rPr lang="sv-SE" sz="1800" dirty="0" err="1">
                <a:effectLst/>
                <a:latin typeface="TimesNewRoman"/>
              </a:rPr>
              <a:t>soon</a:t>
            </a:r>
            <a:r>
              <a:rPr lang="sv-SE" sz="1800" dirty="0">
                <a:effectLst/>
                <a:latin typeface="TimesNewRoman"/>
              </a:rPr>
              <a:t> as the </a:t>
            </a:r>
            <a:r>
              <a:rPr lang="sv-SE" sz="1800" dirty="0" err="1">
                <a:effectLst/>
                <a:latin typeface="TimesNewRoman"/>
              </a:rPr>
              <a:t>formalities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required</a:t>
            </a:r>
            <a:r>
              <a:rPr lang="sv-SE" sz="1800" dirty="0">
                <a:effectLst/>
                <a:latin typeface="TimesNewRoman"/>
              </a:rPr>
              <a:t> in the country </a:t>
            </a:r>
            <a:r>
              <a:rPr lang="sv-SE" sz="1800" dirty="0" err="1">
                <a:effectLst/>
                <a:latin typeface="TimesNewRoman"/>
              </a:rPr>
              <a:t>concerned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have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been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complied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with</a:t>
            </a:r>
            <a:r>
              <a:rPr lang="sv-SE" sz="1800" dirty="0">
                <a:effectLst/>
                <a:latin typeface="TimesNewRoman"/>
              </a:rPr>
              <a:t>. </a:t>
            </a:r>
            <a:r>
              <a:rPr lang="sv-SE" sz="1800" dirty="0" err="1">
                <a:effectLst/>
                <a:latin typeface="TimesNewRoman"/>
              </a:rPr>
              <a:t>These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formalities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not </a:t>
            </a:r>
            <a:r>
              <a:rPr lang="sv-SE" sz="1800" dirty="0" err="1">
                <a:effectLst/>
                <a:latin typeface="TimesNewRoman"/>
              </a:rPr>
              <a:t>permit</a:t>
            </a:r>
            <a:r>
              <a:rPr lang="sv-SE" sz="1800" dirty="0">
                <a:effectLst/>
                <a:latin typeface="TimesNewRoman"/>
              </a:rPr>
              <a:t> the merits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case</a:t>
            </a:r>
            <a:r>
              <a:rPr lang="sv-SE" sz="1800" dirty="0">
                <a:effectLst/>
                <a:latin typeface="TimesNewRoman"/>
              </a:rPr>
              <a:t> to be re- </a:t>
            </a:r>
            <a:r>
              <a:rPr lang="sv-SE" sz="1800" dirty="0" err="1">
                <a:effectLst/>
                <a:latin typeface="TimesNewRoman"/>
              </a:rPr>
              <a:t>opened</a:t>
            </a:r>
            <a:r>
              <a:rPr lang="sv-SE" sz="1800" dirty="0">
                <a:effectLst/>
                <a:latin typeface="TimesNewRoman"/>
              </a:rPr>
              <a:t>. </a:t>
            </a:r>
            <a:endParaRPr lang="sv-SE" dirty="0"/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4. The provisions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paragraph</a:t>
            </a:r>
            <a:r>
              <a:rPr lang="sv-SE" sz="1800" dirty="0">
                <a:effectLst/>
                <a:latin typeface="TimesNewRoman"/>
              </a:rPr>
              <a:t> 3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article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apply</a:t>
            </a:r>
            <a:r>
              <a:rPr lang="sv-SE" sz="1800" dirty="0">
                <a:effectLst/>
                <a:latin typeface="TimesNewRoman"/>
              </a:rPr>
              <a:t> to </a:t>
            </a:r>
            <a:r>
              <a:rPr lang="sv-SE" sz="1800" dirty="0" err="1">
                <a:effectLst/>
                <a:latin typeface="TimesNewRoman"/>
              </a:rPr>
              <a:t>judgements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after</a:t>
            </a:r>
            <a:r>
              <a:rPr lang="sv-SE" sz="1800" dirty="0">
                <a:effectLst/>
                <a:latin typeface="TimesNewRoman"/>
              </a:rPr>
              <a:t> trial, </a:t>
            </a:r>
            <a:r>
              <a:rPr lang="sv-SE" sz="1800" dirty="0" err="1">
                <a:effectLst/>
                <a:latin typeface="TimesNewRoman"/>
              </a:rPr>
              <a:t>judgements</a:t>
            </a:r>
            <a:r>
              <a:rPr lang="sv-SE" sz="1800" dirty="0">
                <a:effectLst/>
                <a:latin typeface="TimesNewRoman"/>
              </a:rPr>
              <a:t> by default and settlements </a:t>
            </a:r>
            <a:r>
              <a:rPr lang="sv-SE" sz="1800" dirty="0" err="1">
                <a:effectLst/>
                <a:latin typeface="TimesNewRoman"/>
              </a:rPr>
              <a:t>confirmed</a:t>
            </a:r>
            <a:r>
              <a:rPr lang="sv-SE" sz="1800" dirty="0">
                <a:effectLst/>
                <a:latin typeface="TimesNewRoman"/>
              </a:rPr>
              <a:t> by an order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the </a:t>
            </a:r>
            <a:r>
              <a:rPr lang="sv-SE" sz="1800" dirty="0" err="1">
                <a:effectLst/>
                <a:latin typeface="TimesNewRoman"/>
              </a:rPr>
              <a:t>court</a:t>
            </a:r>
            <a:r>
              <a:rPr lang="sv-SE" sz="1800" dirty="0">
                <a:effectLst/>
                <a:latin typeface="TimesNewRoman"/>
              </a:rPr>
              <a:t>, </a:t>
            </a:r>
            <a:r>
              <a:rPr lang="sv-SE" sz="1800" dirty="0" err="1">
                <a:effectLst/>
                <a:latin typeface="TimesNewRoman"/>
              </a:rPr>
              <a:t>but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not </a:t>
            </a:r>
            <a:r>
              <a:rPr lang="sv-SE" sz="1800" dirty="0" err="1">
                <a:effectLst/>
                <a:latin typeface="TimesNewRoman"/>
              </a:rPr>
              <a:t>apply</a:t>
            </a:r>
            <a:r>
              <a:rPr lang="sv-SE" sz="1800" dirty="0">
                <a:effectLst/>
                <a:latin typeface="TimesNewRoman"/>
              </a:rPr>
              <a:t> to interim </a:t>
            </a:r>
            <a:r>
              <a:rPr lang="sv-SE" sz="1800" dirty="0" err="1">
                <a:effectLst/>
                <a:latin typeface="TimesNewRoman"/>
              </a:rPr>
              <a:t>judgements</a:t>
            </a:r>
            <a:r>
              <a:rPr lang="sv-SE" sz="1800" dirty="0">
                <a:effectLst/>
                <a:latin typeface="TimesNewRoman"/>
              </a:rPr>
              <a:t> or to </a:t>
            </a:r>
            <a:r>
              <a:rPr lang="sv-SE" sz="1800" dirty="0" err="1">
                <a:effectLst/>
                <a:latin typeface="TimesNewRoman"/>
              </a:rPr>
              <a:t>awards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damages, in addition to </a:t>
            </a:r>
            <a:r>
              <a:rPr lang="sv-SE" sz="1800" dirty="0" err="1">
                <a:effectLst/>
                <a:latin typeface="TimesNewRoman"/>
              </a:rPr>
              <a:t>costs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against</a:t>
            </a:r>
            <a:r>
              <a:rPr lang="sv-SE" sz="1800" dirty="0">
                <a:effectLst/>
                <a:latin typeface="TimesNewRoman"/>
              </a:rPr>
              <a:t> a </a:t>
            </a:r>
            <a:r>
              <a:rPr lang="sv-SE" sz="1800" dirty="0" err="1">
                <a:effectLst/>
                <a:latin typeface="TimesNewRoman"/>
              </a:rPr>
              <a:t>plaintiff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who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wholly</a:t>
            </a:r>
            <a:r>
              <a:rPr lang="sv-SE" sz="1800" dirty="0">
                <a:effectLst/>
                <a:latin typeface="TimesNewRoman"/>
              </a:rPr>
              <a:t> or </a:t>
            </a:r>
            <a:r>
              <a:rPr lang="sv-SE" sz="1800" dirty="0" err="1">
                <a:effectLst/>
                <a:latin typeface="TimesNewRoman"/>
              </a:rPr>
              <a:t>partly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fails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his</a:t>
            </a:r>
            <a:r>
              <a:rPr lang="sv-SE" sz="1800" dirty="0">
                <a:effectLst/>
                <a:latin typeface="TimesNewRoman"/>
              </a:rPr>
              <a:t> action. </a:t>
            </a:r>
            <a:endParaRPr lang="sv-SE" dirty="0"/>
          </a:p>
          <a:p>
            <a:pPr marL="0" indent="0">
              <a:buNone/>
            </a:pPr>
            <a:r>
              <a:rPr lang="sv-SE" sz="1800" dirty="0">
                <a:effectLst/>
                <a:latin typeface="TimesNewRoman"/>
              </a:rPr>
              <a:t>5. </a:t>
            </a:r>
            <a:r>
              <a:rPr lang="sv-SE" sz="1800" dirty="0" err="1">
                <a:effectLst/>
                <a:latin typeface="TimesNewRoman"/>
              </a:rPr>
              <a:t>Security</a:t>
            </a:r>
            <a:r>
              <a:rPr lang="sv-SE" sz="1800" dirty="0">
                <a:effectLst/>
                <a:latin typeface="TimesNewRoman"/>
              </a:rPr>
              <a:t> for </a:t>
            </a:r>
            <a:r>
              <a:rPr lang="sv-SE" sz="1800" dirty="0" err="1">
                <a:effectLst/>
                <a:latin typeface="TimesNewRoman"/>
              </a:rPr>
              <a:t>costs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shall</a:t>
            </a:r>
            <a:r>
              <a:rPr lang="sv-SE" sz="1800" dirty="0">
                <a:effectLst/>
                <a:latin typeface="TimesNewRoman"/>
              </a:rPr>
              <a:t> not be </a:t>
            </a:r>
            <a:r>
              <a:rPr lang="sv-SE" sz="1800" dirty="0" err="1">
                <a:effectLst/>
                <a:latin typeface="TimesNewRoman"/>
              </a:rPr>
              <a:t>required</a:t>
            </a:r>
            <a:r>
              <a:rPr lang="sv-SE" sz="1800" dirty="0">
                <a:effectLst/>
                <a:latin typeface="TimesNewRoman"/>
              </a:rPr>
              <a:t> in </a:t>
            </a:r>
            <a:r>
              <a:rPr lang="sv-SE" sz="1800" dirty="0" err="1">
                <a:effectLst/>
                <a:latin typeface="TimesNewRoman"/>
              </a:rPr>
              <a:t>proceedings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arising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out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carriage</a:t>
            </a:r>
            <a:r>
              <a:rPr lang="sv-SE" sz="1800" dirty="0">
                <a:effectLst/>
                <a:latin typeface="TimesNewRoman"/>
              </a:rPr>
              <a:t> under </a:t>
            </a:r>
            <a:r>
              <a:rPr lang="sv-SE" sz="1800" dirty="0" err="1">
                <a:effectLst/>
                <a:latin typeface="TimesNewRoman"/>
              </a:rPr>
              <a:t>this</a:t>
            </a:r>
            <a:r>
              <a:rPr lang="sv-SE" sz="1800" dirty="0">
                <a:effectLst/>
                <a:latin typeface="TimesNewRoman"/>
              </a:rPr>
              <a:t> Convention from nationals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contracting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countries</a:t>
            </a:r>
            <a:r>
              <a:rPr lang="sv-SE" sz="1800" dirty="0">
                <a:effectLst/>
                <a:latin typeface="TimesNewRoman"/>
              </a:rPr>
              <a:t> resident or </a:t>
            </a:r>
            <a:r>
              <a:rPr lang="sv-SE" sz="1800" dirty="0" err="1">
                <a:effectLst/>
                <a:latin typeface="TimesNewRoman"/>
              </a:rPr>
              <a:t>having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their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place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business in </a:t>
            </a:r>
            <a:r>
              <a:rPr lang="sv-SE" sz="1800" dirty="0" err="1">
                <a:effectLst/>
                <a:latin typeface="TimesNewRoman"/>
              </a:rPr>
              <a:t>one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of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those</a:t>
            </a:r>
            <a:r>
              <a:rPr lang="sv-SE" sz="1800" dirty="0">
                <a:effectLst/>
                <a:latin typeface="TimesNewRoman"/>
              </a:rPr>
              <a:t> </a:t>
            </a:r>
            <a:r>
              <a:rPr lang="sv-SE" sz="1800" dirty="0" err="1">
                <a:effectLst/>
                <a:latin typeface="TimesNewRoman"/>
              </a:rPr>
              <a:t>countries</a:t>
            </a:r>
            <a:r>
              <a:rPr lang="sv-SE" sz="1800" dirty="0">
                <a:effectLst/>
                <a:latin typeface="TimesNewRoman"/>
              </a:rPr>
              <a:t>. </a:t>
            </a:r>
            <a:endParaRPr lang="sv-SE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55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971" y="49439"/>
            <a:ext cx="10874829" cy="1191534"/>
          </a:xfrm>
        </p:spPr>
        <p:txBody>
          <a:bodyPr>
            <a:normAutofit/>
          </a:bodyPr>
          <a:lstStyle/>
          <a:p>
            <a:r>
              <a:rPr lang="en-GB" dirty="0"/>
              <a:t>Conflicting attitudes to party autonomy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40972"/>
            <a:ext cx="11440884" cy="52519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Party autonomy is one of the principles on which the Brussels I bis Regulation is built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CMR does not fully accept party autonomy.</a:t>
            </a:r>
          </a:p>
        </p:txBody>
      </p:sp>
    </p:spTree>
    <p:extLst>
      <p:ext uri="{BB962C8B-B14F-4D97-AF65-F5344CB8AC3E}">
        <p14:creationId xmlns:p14="http://schemas.microsoft.com/office/powerpoint/2010/main" val="148386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38"/>
            <a:ext cx="10515600" cy="1325563"/>
          </a:xfrm>
        </p:spPr>
        <p:txBody>
          <a:bodyPr/>
          <a:lstStyle/>
          <a:p>
            <a:r>
              <a:rPr lang="en-GB" dirty="0"/>
              <a:t>What jurisdictional rules shall be applied in a conflict?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240972"/>
            <a:ext cx="11440884" cy="525190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Article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71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the Brussels I Regulation</a:t>
            </a:r>
          </a:p>
          <a:p>
            <a:pPr marL="0" indent="0" algn="just">
              <a:buNone/>
            </a:pP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1.   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not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affect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any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parties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and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in relation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particular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matters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govern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jurisdiction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or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recognition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or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enforcement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judgments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.</a:t>
            </a:r>
          </a:p>
          <a:p>
            <a:pPr marL="0" indent="0" algn="just">
              <a:buNone/>
            </a:pPr>
            <a:endParaRPr lang="sv-SE" b="0" i="0" u="none" strike="noStrike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just">
              <a:buNone/>
            </a:pP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2.   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With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view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its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uniform interpretation,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paragraph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1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be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applied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following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manner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:</a:t>
            </a:r>
          </a:p>
          <a:p>
            <a:pPr marL="0" indent="0" algn="just">
              <a:buNone/>
            </a:pP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(a)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not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prevent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court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is party to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on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particular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matter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from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assuming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jurisdiction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accordance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with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even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defendant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domiciled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another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is not party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that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.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court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hearing the action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in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any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event,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apply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Article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28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Regulation;</a:t>
            </a:r>
          </a:p>
          <a:p>
            <a:pPr marL="0" indent="0" algn="just">
              <a:buNone/>
            </a:pP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(b)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judgments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given in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 by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court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exercise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jurisdiction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provided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for in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on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particular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matter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be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recognised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and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enforced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in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other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States in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accordance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with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Regulation.</a:t>
            </a:r>
          </a:p>
          <a:p>
            <a:pPr marL="0" indent="0" algn="just">
              <a:buNone/>
            </a:pPr>
            <a:endParaRPr lang="sv-SE" b="0" i="0" u="none" strike="noStrike" dirty="0">
              <a:solidFill>
                <a:srgbClr val="000000"/>
              </a:solidFill>
              <a:effectLst/>
              <a:latin typeface="inherit"/>
            </a:endParaRPr>
          </a:p>
          <a:p>
            <a:pPr marL="0" indent="0" algn="just">
              <a:buNone/>
            </a:pP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Where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convention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on a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particular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matter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to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which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both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origin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and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Member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State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addressed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are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parties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lays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down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conditions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for the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recognition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or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enforcement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judgments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,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those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conditions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shall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apply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. In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any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event, the provisions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this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Regulation on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recognition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and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enforcement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of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judgments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may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 be </a:t>
            </a:r>
            <a:r>
              <a:rPr lang="sv-SE" b="0" i="0" u="none" strike="noStrike" dirty="0" err="1">
                <a:solidFill>
                  <a:srgbClr val="000000"/>
                </a:solidFill>
                <a:effectLst/>
                <a:latin typeface="inherit"/>
              </a:rPr>
              <a:t>applied</a:t>
            </a:r>
            <a:r>
              <a:rPr lang="sv-SE" b="0" i="0" u="none" strike="noStrike" dirty="0">
                <a:solidFill>
                  <a:srgbClr val="000000"/>
                </a:solidFill>
                <a:effectLst/>
                <a:latin typeface="inherit"/>
              </a:rPr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54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928855-092D-B2EB-7D19-7C3E14B0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438"/>
            <a:ext cx="10515600" cy="1325563"/>
          </a:xfrm>
        </p:spPr>
        <p:txBody>
          <a:bodyPr/>
          <a:lstStyle/>
          <a:p>
            <a:r>
              <a:rPr lang="en-GB" dirty="0"/>
              <a:t>How has the CJEU interpreted Article 71 in the Regulation’s relationship to the CMR?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012DF0-1FE6-7A27-6268-6CE7D390C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1491342"/>
            <a:ext cx="11244942" cy="50015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i="1" dirty="0"/>
              <a:t>TNT Express Nederland</a:t>
            </a:r>
            <a:r>
              <a:rPr lang="en-GB" dirty="0"/>
              <a:t>, C-533/08, ECLI:EU:C:2010:243</a:t>
            </a:r>
          </a:p>
          <a:p>
            <a:pPr marL="0" indent="0">
              <a:buNone/>
            </a:pPr>
            <a:r>
              <a:rPr lang="en-GB" dirty="0"/>
              <a:t>	CMR will prevail </a:t>
            </a:r>
            <a:r>
              <a:rPr lang="en-GB" u="sng" dirty="0"/>
              <a:t>if</a:t>
            </a:r>
            <a:r>
              <a:rPr lang="en-GB" dirty="0"/>
              <a:t> it accepts fundamental EU private international law principles.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err="1"/>
              <a:t>Nippponkoa</a:t>
            </a:r>
            <a:r>
              <a:rPr lang="en-GB" i="1" dirty="0"/>
              <a:t> Insurance</a:t>
            </a:r>
            <a:r>
              <a:rPr lang="en-GB" dirty="0"/>
              <a:t>, C-452/12, ECLI:EU:C:2013:858</a:t>
            </a:r>
          </a:p>
          <a:p>
            <a:pPr marL="0" indent="0">
              <a:buNone/>
            </a:pPr>
            <a:r>
              <a:rPr lang="en-GB" dirty="0"/>
              <a:t>	CMR must be interpreted in good faith.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Nickel &amp; </a:t>
            </a:r>
            <a:r>
              <a:rPr lang="en-GB" dirty="0" err="1"/>
              <a:t>Goeldner</a:t>
            </a:r>
            <a:r>
              <a:rPr lang="en-GB" dirty="0"/>
              <a:t> </a:t>
            </a:r>
            <a:r>
              <a:rPr lang="en-GB" dirty="0" err="1"/>
              <a:t>Spedition</a:t>
            </a:r>
            <a:r>
              <a:rPr lang="en-GB"/>
              <a:t>, C-157/13, EU:C:2014:2145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 err="1"/>
              <a:t>Gjensidige</a:t>
            </a:r>
            <a:r>
              <a:rPr lang="en-GB" i="1" dirty="0"/>
              <a:t>, C-90/22</a:t>
            </a:r>
            <a:r>
              <a:rPr lang="en-GB" dirty="0"/>
              <a:t>, ECLI:EU:C:2024:252</a:t>
            </a:r>
          </a:p>
          <a:p>
            <a:pPr marL="0" indent="0">
              <a:buNone/>
            </a:pPr>
            <a:r>
              <a:rPr lang="en-GB" dirty="0"/>
              <a:t>		May a MS refuse to enforce a judgment where a forum selection clause has been set aside with reference to CMR?</a:t>
            </a:r>
          </a:p>
        </p:txBody>
      </p:sp>
    </p:spTree>
    <p:extLst>
      <p:ext uri="{BB962C8B-B14F-4D97-AF65-F5344CB8AC3E}">
        <p14:creationId xmlns:p14="http://schemas.microsoft.com/office/powerpoint/2010/main" val="832810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1262</Words>
  <Application>Microsoft Macintosh PowerPoint</Application>
  <PresentationFormat>Bredbild</PresentationFormat>
  <Paragraphs>91</Paragraphs>
  <Slides>15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3" baseType="lpstr">
      <vt:lpstr>Aptos</vt:lpstr>
      <vt:lpstr>Aptos Display</vt:lpstr>
      <vt:lpstr>Arial</vt:lpstr>
      <vt:lpstr>inherit</vt:lpstr>
      <vt:lpstr>Times New Roman</vt:lpstr>
      <vt:lpstr>TimesNewRoman</vt:lpstr>
      <vt:lpstr>TimesNewRoman,Bold</vt:lpstr>
      <vt:lpstr>Office-tema</vt:lpstr>
      <vt:lpstr>CMR  and  EU Private International Law</vt:lpstr>
      <vt:lpstr>What is private international law?</vt:lpstr>
      <vt:lpstr>Private International Law Aspects of the CMR</vt:lpstr>
      <vt:lpstr>International procedural law and the CMR (Jurisdiction and recognition/enforcement of foreign judgments)</vt:lpstr>
      <vt:lpstr>Brussels/Lugano Regime</vt:lpstr>
      <vt:lpstr>Does CMR contain jurisdictional rules?</vt:lpstr>
      <vt:lpstr>Conflicting attitudes to party autonomy</vt:lpstr>
      <vt:lpstr>What jurisdictional rules shall be applied in a conflict?</vt:lpstr>
      <vt:lpstr>How has the CJEU interpreted Article 71 in the Regulation’s relationship to the CMR?</vt:lpstr>
      <vt:lpstr>Choice of Law and the CMR</vt:lpstr>
      <vt:lpstr>Shall the CMR be applied with or without choice of law rules? </vt:lpstr>
      <vt:lpstr>CMR Convention </vt:lpstr>
      <vt:lpstr>Shall the Rome I Regulation be applied? </vt:lpstr>
      <vt:lpstr> </vt:lpstr>
      <vt:lpstr>Conclusions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Erik Sinander</dc:creator>
  <cp:lastModifiedBy>Erik Sinander</cp:lastModifiedBy>
  <cp:revision>8</cp:revision>
  <dcterms:created xsi:type="dcterms:W3CDTF">2024-06-09T07:47:45Z</dcterms:created>
  <dcterms:modified xsi:type="dcterms:W3CDTF">2024-09-17T09:00:52Z</dcterms:modified>
</cp:coreProperties>
</file>