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8" r:id="rId2"/>
    <p:sldId id="276" r:id="rId3"/>
    <p:sldId id="399" r:id="rId4"/>
    <p:sldId id="398" r:id="rId5"/>
    <p:sldId id="400" r:id="rId6"/>
    <p:sldId id="408" r:id="rId7"/>
    <p:sldId id="412" r:id="rId8"/>
    <p:sldId id="380" r:id="rId9"/>
    <p:sldId id="403" r:id="rId10"/>
    <p:sldId id="402" r:id="rId11"/>
    <p:sldId id="409" r:id="rId12"/>
    <p:sldId id="381" r:id="rId13"/>
    <p:sldId id="401" r:id="rId14"/>
    <p:sldId id="410" r:id="rId15"/>
    <p:sldId id="385" r:id="rId16"/>
    <p:sldId id="372" r:id="rId17"/>
    <p:sldId id="411" r:id="rId18"/>
    <p:sldId id="309" r:id="rId19"/>
    <p:sldId id="306" r:id="rId20"/>
    <p:sldId id="369" r:id="rId21"/>
  </p:sldIdLst>
  <p:sldSz cx="9144000" cy="6858000" type="screen4x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2B7"/>
    <a:srgbClr val="0094C8"/>
    <a:srgbClr val="1D1AA6"/>
    <a:srgbClr val="3B669B"/>
    <a:srgbClr val="5671D4"/>
    <a:srgbClr val="E5F5FF"/>
    <a:srgbClr val="BDE6FB"/>
    <a:srgbClr val="BAF1F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56250" autoAdjust="0"/>
  </p:normalViewPr>
  <p:slideViewPr>
    <p:cSldViewPr snapToGrid="0" snapToObjects="1">
      <p:cViewPr varScale="1">
        <p:scale>
          <a:sx n="52" d="100"/>
          <a:sy n="52" d="100"/>
        </p:scale>
        <p:origin x="4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678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 snapToObjects="1">
      <p:cViewPr varScale="1">
        <p:scale>
          <a:sx n="46" d="100"/>
          <a:sy n="46" d="100"/>
        </p:scale>
        <p:origin x="274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59BA7-D58B-47E4-932F-440453DBF21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13F6-7B33-4CCB-ADDC-6C32AF8A2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37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4A81C-E4CA-45FD-88C4-27BCE6A0A44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F3802-5AAD-4E15-B797-95601E5AB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3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F3802-5AAD-4E15-B797-95601E5AB2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50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3802-5AAD-4E15-B797-95601E5AB2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26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3802-5AAD-4E15-B797-95601E5AB2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02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9486"/>
            <a:ext cx="5435600" cy="4920568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3802-5AAD-4E15-B797-95601E5AB2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22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3802-5AAD-4E15-B797-95601E5AB2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78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3802-5AAD-4E15-B797-95601E5AB2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81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F3802-5AAD-4E15-B797-95601E5AB2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961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F3802-5AAD-4E15-B797-95601E5AB2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994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F3802-5AAD-4E15-B797-95601E5AB2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147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3802-5AAD-4E15-B797-95601E5AB2F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920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26C68A-ED3A-415D-8D04-F81A89C714E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4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3802-5AAD-4E15-B797-95601E5AB2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91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3802-5AAD-4E15-B797-95601E5AB2F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50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F3802-5AAD-4E15-B797-95601E5AB2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18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F3802-5AAD-4E15-B797-95601E5AB2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63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F3802-5AAD-4E15-B797-95601E5AB2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98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F3802-5AAD-4E15-B797-95601E5AB2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91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F3802-5AAD-4E15-B797-95601E5AB2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6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9F3802-5AAD-4E15-B797-95601E5AB2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163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F3802-5AAD-4E15-B797-95601E5AB2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74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184" y="2130425"/>
            <a:ext cx="7013448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508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93FC-ADBE-45C3-B83A-A0F6D63565EE}" type="datetimeFigureOut">
              <a:rPr lang="en-US" altLang="en-US"/>
              <a:pPr>
                <a:defRPr/>
              </a:pPr>
              <a:t>9/16/2024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9A2E1-11B2-4776-BC90-E912AF541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94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F9D5-8E7B-40F9-AA38-691F47C1FEC4}" type="datetimeFigureOut">
              <a:rPr lang="en-US" altLang="en-US"/>
              <a:pPr>
                <a:defRPr/>
              </a:pPr>
              <a:t>9/16/2024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25F74-00BB-474B-80CD-697A82554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29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9848"/>
            <a:ext cx="2057400" cy="505631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5024" y="1069848"/>
            <a:ext cx="5141976" cy="505631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9F10-F8F3-4004-9C90-0800C365A59F}" type="datetimeFigureOut">
              <a:rPr lang="en-US" altLang="en-US"/>
              <a:pPr>
                <a:defRPr/>
              </a:pPr>
              <a:t>9/16/2024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B116C-E47A-49CF-B7F1-EA29B041B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66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3F86-4C75-4B98-BD16-550C34AECFE1}" type="datetimeFigureOut">
              <a:rPr lang="en-US" altLang="en-US"/>
              <a:pPr>
                <a:defRPr/>
              </a:pPr>
              <a:t>9/16/2024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0D8FE-5E8A-41F2-9AF1-7B64EE27B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7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4406900"/>
            <a:ext cx="71231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2906713"/>
            <a:ext cx="71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C6911-D412-44EF-9E44-9545CE5FAE49}" type="datetimeFigureOut">
              <a:rPr lang="en-US" altLang="en-US"/>
              <a:pPr>
                <a:defRPr/>
              </a:pPr>
              <a:t>9/16/2024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BA407-727B-4177-B7A2-3DA0179D5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28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320" y="2221992"/>
            <a:ext cx="3528000" cy="3904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2221992"/>
            <a:ext cx="3528000" cy="3904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1783-1EAC-4261-9BAE-337FBDF01730}" type="datetimeFigureOut">
              <a:rPr lang="en-US" altLang="en-US"/>
              <a:pPr>
                <a:defRPr/>
              </a:pPr>
              <a:t>9/16/2024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4F9F7-440A-4462-AAE7-CB6A121D2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96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0" y="2193481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7320" y="2871216"/>
            <a:ext cx="3528000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7089" y="2193798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7089" y="2871215"/>
            <a:ext cx="3528000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68CD-0516-494C-B443-8D5EAB7A9E54}" type="datetimeFigureOut">
              <a:rPr lang="en-US" altLang="en-US"/>
              <a:pPr>
                <a:defRPr/>
              </a:pPr>
              <a:t>9/16/2024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A0014-0405-4DA9-9E54-756462DA9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4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B6207-4814-4F32-BC30-32FB093B801D}" type="datetimeFigureOut">
              <a:rPr lang="en-US" altLang="en-US"/>
              <a:pPr>
                <a:defRPr/>
              </a:pPr>
              <a:t>9/16/2024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81698-6B3E-4C9A-80DB-423FFC0B3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21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6F86E-D36E-4C72-9948-B306CE6F1620}" type="datetimeFigureOut">
              <a:rPr lang="en-US" altLang="en-US"/>
              <a:pPr>
                <a:defRPr/>
              </a:pPr>
              <a:t>9/16/2024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7750-A9E6-4A51-AF25-057F1055C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84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069848"/>
            <a:ext cx="3008313" cy="11051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008" y="1069848"/>
            <a:ext cx="4050792" cy="5056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0" y="2203704"/>
            <a:ext cx="3008313" cy="39224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F836-E007-4608-8830-61605C63DE62}" type="datetimeFigureOut">
              <a:rPr lang="en-US" altLang="en-US"/>
              <a:pPr>
                <a:defRPr/>
              </a:pPr>
              <a:t>9/16/2024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7D442-9C41-4D12-B85D-92D692A80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05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94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8944" y="1179575"/>
            <a:ext cx="5486400" cy="354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94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22C9C-6B84-4D74-B21B-F3464D5A2768}" type="datetimeFigureOut">
              <a:rPr lang="en-US" altLang="en-US"/>
              <a:pPr>
                <a:defRPr/>
              </a:pPr>
              <a:t>9/16/2024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133DA-4F6F-4080-8F2A-0E61FBB27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4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17638" y="977900"/>
            <a:ext cx="7269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7638" y="2166938"/>
            <a:ext cx="72691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167DAE-4878-4EFB-8D78-5CA3922A89F9}" type="datetimeFigureOut">
              <a:rPr lang="en-US" altLang="en-US"/>
              <a:pPr>
                <a:defRPr/>
              </a:pPr>
              <a:t>9/16/2024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110F8DB-28BE-4E51-96AA-E026B2BD52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190171" y="1424466"/>
            <a:ext cx="7743561" cy="200453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GB" altLang="en-US" dirty="0">
                <a:solidFill>
                  <a:srgbClr val="0932B7"/>
                </a:solidFill>
              </a:rPr>
              <a:t>Is Excise Duty recoverable under Article 23(4) CMR? –</a:t>
            </a:r>
            <a:br>
              <a:rPr lang="en-GB" altLang="en-US" dirty="0">
                <a:solidFill>
                  <a:srgbClr val="0932B7"/>
                </a:solidFill>
              </a:rPr>
            </a:br>
            <a:r>
              <a:rPr lang="en-GB" altLang="en-US" dirty="0">
                <a:solidFill>
                  <a:srgbClr val="0932B7"/>
                </a:solidFill>
              </a:rPr>
              <a:t>The </a:t>
            </a:r>
            <a:r>
              <a:rPr lang="en-GB" altLang="en-US" i="1" dirty="0">
                <a:solidFill>
                  <a:srgbClr val="0932B7"/>
                </a:solidFill>
              </a:rPr>
              <a:t>JTI </a:t>
            </a:r>
            <a:r>
              <a:rPr lang="en-GB" altLang="en-US" i="1" dirty="0" err="1">
                <a:solidFill>
                  <a:srgbClr val="0932B7"/>
                </a:solidFill>
              </a:rPr>
              <a:t>Polska</a:t>
            </a:r>
            <a:r>
              <a:rPr lang="en-GB" altLang="en-US" i="1" dirty="0">
                <a:solidFill>
                  <a:srgbClr val="0932B7"/>
                </a:solidFill>
              </a:rPr>
              <a:t> </a:t>
            </a:r>
            <a:r>
              <a:rPr lang="en-GB" altLang="en-US" dirty="0">
                <a:solidFill>
                  <a:srgbClr val="0932B7"/>
                </a:solidFill>
              </a:rPr>
              <a:t>decision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171" y="5322929"/>
            <a:ext cx="7743562" cy="1426214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GB" sz="2800" dirty="0">
                <a:solidFill>
                  <a:srgbClr val="002060"/>
                </a:solidFill>
              </a:rPr>
              <a:t>CMR Colloquium 2024</a:t>
            </a:r>
            <a:br>
              <a:rPr lang="en-GB" sz="2800" dirty="0">
                <a:solidFill>
                  <a:srgbClr val="002060"/>
                </a:solidFill>
              </a:rPr>
            </a:br>
            <a:r>
              <a:rPr lang="en-GB" sz="2800" dirty="0">
                <a:solidFill>
                  <a:srgbClr val="002060"/>
                </a:solidFill>
              </a:rPr>
              <a:t>Uniform Interpretation of the CMR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solidFill>
                  <a:srgbClr val="002060"/>
                </a:solidFill>
              </a:rPr>
              <a:t>Stockholm - 19 September 2024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83AD5B-7617-470F-ADDC-C2061A80AF3F}"/>
              </a:ext>
            </a:extLst>
          </p:cNvPr>
          <p:cNvSpPr txBox="1"/>
          <p:nvPr/>
        </p:nvSpPr>
        <p:spPr>
          <a:xfrm>
            <a:off x="1190171" y="3709984"/>
            <a:ext cx="77435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Dr. Simone Lamont-Black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Edinburgh Law School</a:t>
            </a:r>
          </a:p>
          <a:p>
            <a:pPr algn="ctr"/>
            <a:endParaRPr lang="en-GB" sz="3400" b="1" dirty="0">
              <a:solidFill>
                <a:srgbClr val="0932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9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242555" y="900143"/>
            <a:ext cx="7781855" cy="1233458"/>
          </a:xfrm>
        </p:spPr>
        <p:txBody>
          <a:bodyPr/>
          <a:lstStyle/>
          <a:p>
            <a:pPr algn="r" eaLnBrk="1" hangingPunct="1"/>
            <a:r>
              <a:rPr lang="en-GB" altLang="en-US" b="1" i="1" dirty="0">
                <a:solidFill>
                  <a:srgbClr val="1D1AA6"/>
                </a:solidFill>
              </a:rPr>
              <a:t>JTI </a:t>
            </a:r>
            <a:r>
              <a:rPr lang="en-GB" altLang="en-US" b="1" i="1" dirty="0" err="1">
                <a:solidFill>
                  <a:srgbClr val="1D1AA6"/>
                </a:solidFill>
              </a:rPr>
              <a:t>Polska</a:t>
            </a:r>
            <a:r>
              <a:rPr lang="en-GB" altLang="en-US" b="1" i="1" dirty="0">
                <a:solidFill>
                  <a:srgbClr val="1D1AA6"/>
                </a:solidFill>
              </a:rPr>
              <a:t> </a:t>
            </a:r>
            <a:r>
              <a:rPr lang="en-GB" altLang="en-US" b="1" i="1" dirty="0" err="1">
                <a:solidFill>
                  <a:srgbClr val="1D1AA6"/>
                </a:solidFill>
              </a:rPr>
              <a:t>Sp</a:t>
            </a:r>
            <a:r>
              <a:rPr lang="en-GB" altLang="en-US" b="1" i="1" dirty="0">
                <a:solidFill>
                  <a:srgbClr val="1D1AA6"/>
                </a:solidFill>
              </a:rPr>
              <a:t> Zoo v Jakubowski </a:t>
            </a:r>
            <a:r>
              <a:rPr lang="en-GB" altLang="en-US" b="1" dirty="0">
                <a:solidFill>
                  <a:srgbClr val="1D1AA6"/>
                </a:solidFill>
              </a:rPr>
              <a:t>[EWHC] </a:t>
            </a:r>
            <a:br>
              <a:rPr lang="en-GB" altLang="en-US" b="1" dirty="0">
                <a:solidFill>
                  <a:srgbClr val="1D1AA6"/>
                </a:solidFill>
              </a:rPr>
            </a:br>
            <a:r>
              <a:rPr lang="en-GB" altLang="en-US" b="1" dirty="0">
                <a:solidFill>
                  <a:srgbClr val="1D1AA6"/>
                </a:solidFill>
              </a:rPr>
              <a:t>- The High Court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242554" y="2346731"/>
            <a:ext cx="7781855" cy="435887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CMR, art 23(4) – other</a:t>
            </a:r>
            <a:r>
              <a:rPr lang="en-GB" dirty="0"/>
              <a:t> charges incurred in respect of the carriage of the goods</a:t>
            </a:r>
          </a:p>
          <a:p>
            <a:pPr lvl="1"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Bound by House of Lords (1978): 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Buchanan v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Babco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Forwarding and Shipping (UK) Ltd </a:t>
            </a:r>
          </a:p>
          <a:p>
            <a:pPr lvl="2" algn="just"/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Excise Duty payable for whisky in the jurisdiction - recoverable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Wrong? Conflicting decisions causing uncertainty:</a:t>
            </a:r>
          </a:p>
          <a:p>
            <a:pPr lvl="1"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authorities</a:t>
            </a:r>
          </a:p>
          <a:p>
            <a:pPr lvl="1"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 of Appeal (2003):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Sandeman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Coprimar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 v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Transitos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Transportes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Integrales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</a:t>
            </a:r>
          </a:p>
          <a:p>
            <a:pPr lvl="2" algn="just"/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Guarantee payments due to loss of tax seals - not recoverable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Leapfrog appeal – sufficient public importance</a:t>
            </a:r>
          </a:p>
        </p:txBody>
      </p:sp>
    </p:spTree>
    <p:extLst>
      <p:ext uri="{BB962C8B-B14F-4D97-AF65-F5344CB8AC3E}">
        <p14:creationId xmlns:p14="http://schemas.microsoft.com/office/powerpoint/2010/main" val="81608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10653" y="900143"/>
            <a:ext cx="8013757" cy="1233458"/>
          </a:xfrm>
        </p:spPr>
        <p:txBody>
          <a:bodyPr/>
          <a:lstStyle/>
          <a:p>
            <a:pPr algn="r" eaLnBrk="1" hangingPunct="1"/>
            <a:r>
              <a:rPr lang="en-GB" altLang="en-US" b="1" i="1" dirty="0">
                <a:solidFill>
                  <a:srgbClr val="1D1AA6"/>
                </a:solidFill>
              </a:rPr>
              <a:t>JTI </a:t>
            </a:r>
            <a:r>
              <a:rPr lang="en-GB" altLang="en-US" b="1" i="1" dirty="0" err="1">
                <a:solidFill>
                  <a:srgbClr val="1D1AA6"/>
                </a:solidFill>
              </a:rPr>
              <a:t>Polska</a:t>
            </a:r>
            <a:r>
              <a:rPr lang="en-GB" altLang="en-US" b="1" i="1" dirty="0">
                <a:solidFill>
                  <a:srgbClr val="1D1AA6"/>
                </a:solidFill>
              </a:rPr>
              <a:t> v Jakubowski </a:t>
            </a:r>
            <a:r>
              <a:rPr lang="en-GB" altLang="en-US" b="1" dirty="0">
                <a:solidFill>
                  <a:srgbClr val="1D1AA6"/>
                </a:solidFill>
              </a:rPr>
              <a:t>[UKSC] </a:t>
            </a:r>
            <a:br>
              <a:rPr lang="en-GB" altLang="en-US" b="1" dirty="0">
                <a:solidFill>
                  <a:srgbClr val="1D1AA6"/>
                </a:solidFill>
              </a:rPr>
            </a:br>
            <a:r>
              <a:rPr lang="en-GB" altLang="en-US" b="1" dirty="0">
                <a:solidFill>
                  <a:srgbClr val="1D1AA6"/>
                </a:solidFill>
              </a:rPr>
              <a:t>- The Supreme Court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362145" y="2438401"/>
            <a:ext cx="7596205" cy="428324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pragmatic decision!</a:t>
            </a:r>
          </a:p>
          <a:p>
            <a:r>
              <a:rPr lang="en-GB" dirty="0">
                <a:solidFill>
                  <a:srgbClr val="1D1AA6"/>
                </a:solidFill>
              </a:rPr>
              <a:t>Not really about Art 23 (4) CMR</a:t>
            </a:r>
            <a:r>
              <a:rPr lang="en-GB" dirty="0"/>
              <a:t>; instead:</a:t>
            </a:r>
          </a:p>
          <a:p>
            <a:r>
              <a:rPr lang="en-GB" dirty="0"/>
              <a:t>About the 1966 HL Practice Statement:</a:t>
            </a:r>
          </a:p>
          <a:p>
            <a:pPr lvl="1"/>
            <a:r>
              <a:rPr lang="en-GB" dirty="0"/>
              <a:t>Very high threshold must be achieved before established authority ought to be overturned</a:t>
            </a:r>
          </a:p>
          <a:p>
            <a:pPr lvl="1"/>
            <a:r>
              <a:rPr lang="en-GB" dirty="0"/>
              <a:t>Even higher for questions of interpretation </a:t>
            </a:r>
          </a:p>
          <a:p>
            <a:pPr lvl="1"/>
            <a:r>
              <a:rPr lang="en-GB" dirty="0"/>
              <a:t>Purpose preserve legal certainty and shutting out opportunistic claims </a:t>
            </a:r>
          </a:p>
          <a:p>
            <a:r>
              <a:rPr lang="en-GB" dirty="0">
                <a:solidFill>
                  <a:srgbClr val="0932B7"/>
                </a:solidFill>
              </a:rPr>
              <a:t>Preservation of precedent as “indispensable foundation” of the common law</a:t>
            </a:r>
          </a:p>
        </p:txBody>
      </p:sp>
    </p:spTree>
    <p:extLst>
      <p:ext uri="{BB962C8B-B14F-4D97-AF65-F5344CB8AC3E}">
        <p14:creationId xmlns:p14="http://schemas.microsoft.com/office/powerpoint/2010/main" val="336146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70" y="901880"/>
            <a:ext cx="7504516" cy="801914"/>
          </a:xfrm>
        </p:spPr>
        <p:txBody>
          <a:bodyPr/>
          <a:lstStyle/>
          <a:p>
            <a:pPr algn="r"/>
            <a:r>
              <a:rPr lang="en-GB" dirty="0">
                <a:solidFill>
                  <a:srgbClr val="0932B7"/>
                </a:solidFill>
              </a:rPr>
              <a:t>The 1966 Practice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912" y="1877965"/>
            <a:ext cx="7753132" cy="51542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“Their Lordships regard the </a:t>
            </a:r>
            <a:r>
              <a:rPr lang="en-GB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precedent as an indispensable foundation </a:t>
            </a: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upon which to decide what is the law and its application to individual cases. It provides at least </a:t>
            </a:r>
            <a:r>
              <a:rPr lang="en-GB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degree of certainty upon which individuals can rely in the conduct of their affairs</a:t>
            </a: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well as a basis for orderly development of legal rules.</a:t>
            </a:r>
          </a:p>
          <a:p>
            <a:pPr marL="0" indent="0" algn="just">
              <a:buNone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Lordships nevertheless recognise that too rigid adherence to precedent may lead to injustice in a particular case and also unduly restrict the proper development of the law. They propose, therefore, to modify their present practice and, while </a:t>
            </a:r>
            <a:r>
              <a:rPr lang="en-GB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treating former decisions of this House as normally binding</a:t>
            </a: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depart from a previous decision when it appears right to do so.</a:t>
            </a:r>
          </a:p>
          <a:p>
            <a:pPr marL="0" indent="0" algn="just">
              <a:buNone/>
            </a:pP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connection they will bear in mind the </a:t>
            </a:r>
            <a:r>
              <a:rPr lang="en-GB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danger of disturbing retrospectively the basis on which contracts, settlements of property and fiscal arrangements have been entered into </a:t>
            </a:r>
            <a:r>
              <a:rPr lang="en-GB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also the especial need for certainty as to the criminal law.”</a:t>
            </a:r>
          </a:p>
        </p:txBody>
      </p:sp>
    </p:spTree>
    <p:extLst>
      <p:ext uri="{BB962C8B-B14F-4D97-AF65-F5344CB8AC3E}">
        <p14:creationId xmlns:p14="http://schemas.microsoft.com/office/powerpoint/2010/main" val="32343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5248" y="900143"/>
            <a:ext cx="7269162" cy="1233458"/>
          </a:xfrm>
        </p:spPr>
        <p:txBody>
          <a:bodyPr/>
          <a:lstStyle/>
          <a:p>
            <a:pPr algn="r" eaLnBrk="1" hangingPunct="1"/>
            <a:r>
              <a:rPr lang="en-GB" altLang="en-US" sz="3200" b="1" i="1" dirty="0">
                <a:solidFill>
                  <a:srgbClr val="002060"/>
                </a:solidFill>
              </a:rPr>
              <a:t>JTI </a:t>
            </a:r>
            <a:r>
              <a:rPr lang="en-GB" altLang="en-US" sz="3200" b="1" i="1" dirty="0" err="1">
                <a:solidFill>
                  <a:srgbClr val="002060"/>
                </a:solidFill>
              </a:rPr>
              <a:t>Polska</a:t>
            </a:r>
            <a:r>
              <a:rPr lang="en-GB" altLang="en-US" sz="3200" b="1" i="1" dirty="0">
                <a:solidFill>
                  <a:srgbClr val="002060"/>
                </a:solidFill>
              </a:rPr>
              <a:t> </a:t>
            </a:r>
            <a:r>
              <a:rPr lang="en-GB" altLang="en-US" sz="3200" b="1" dirty="0">
                <a:solidFill>
                  <a:srgbClr val="002060"/>
                </a:solidFill>
              </a:rPr>
              <a:t>[UKSC] - </a:t>
            </a:r>
            <a:br>
              <a:rPr lang="en-GB" altLang="en-US" sz="3200" b="1" dirty="0">
                <a:solidFill>
                  <a:srgbClr val="002060"/>
                </a:solidFill>
              </a:rPr>
            </a:br>
            <a:r>
              <a:rPr lang="en-GB" altLang="en-US" sz="3200" b="1" dirty="0">
                <a:solidFill>
                  <a:srgbClr val="002060"/>
                </a:solidFill>
              </a:rPr>
              <a:t>1966 Practice Statement Threshold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362145" y="2253917"/>
            <a:ext cx="7596205" cy="460408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Prior decision being </a:t>
            </a:r>
            <a:r>
              <a:rPr lang="en-GB" b="1" dirty="0">
                <a:solidFill>
                  <a:srgbClr val="0094C8"/>
                </a:solidFill>
              </a:rPr>
              <a:t>wrong – not enough</a:t>
            </a:r>
          </a:p>
          <a:p>
            <a:r>
              <a:rPr lang="en-GB" b="1" dirty="0">
                <a:solidFill>
                  <a:srgbClr val="0094C8"/>
                </a:solidFill>
              </a:rPr>
              <a:t>Additional elements</a:t>
            </a:r>
            <a:r>
              <a:rPr lang="en-GB" dirty="0"/>
              <a:t>; e.g. previous decision must </a:t>
            </a:r>
          </a:p>
          <a:p>
            <a:pPr lvl="1"/>
            <a:r>
              <a:rPr lang="en-GB" dirty="0"/>
              <a:t>“generally thought to be impeding the proper development of the law or to have led to results which were unjust or contrary to public policy” </a:t>
            </a:r>
          </a:p>
          <a:p>
            <a:pPr lvl="1"/>
            <a:r>
              <a:rPr lang="en-GB" dirty="0"/>
              <a:t>“have created uncertainty in the law” </a:t>
            </a:r>
          </a:p>
          <a:p>
            <a:pPr lvl="1"/>
            <a:r>
              <a:rPr lang="en-GB" dirty="0"/>
              <a:t>Since decision “material change in circumstances”</a:t>
            </a:r>
          </a:p>
          <a:p>
            <a:pPr lvl="1"/>
            <a:r>
              <a:rPr lang="en-GB" dirty="0"/>
              <a:t>Re trade law convention, “that decision has been demonstrated to work unsatisfactorily in the market place and to produce manifestly unjust results” </a:t>
            </a:r>
          </a:p>
          <a:p>
            <a:r>
              <a:rPr lang="en-GB" b="1" dirty="0">
                <a:solidFill>
                  <a:srgbClr val="0094C8"/>
                </a:solidFill>
              </a:rPr>
              <a:t>Even higher for questions of interpretation </a:t>
            </a:r>
          </a:p>
          <a:p>
            <a:pPr lvl="1"/>
            <a:r>
              <a:rPr lang="en-GB" dirty="0"/>
              <a:t>Different minds having different opinions – decision must be </a:t>
            </a:r>
            <a:r>
              <a:rPr lang="en-GB" b="1" dirty="0">
                <a:solidFill>
                  <a:srgbClr val="0094C8"/>
                </a:solidFill>
              </a:rPr>
              <a:t>untenable or manifestly wrong</a:t>
            </a:r>
          </a:p>
          <a:p>
            <a:pPr lvl="1"/>
            <a:r>
              <a:rPr lang="en-GB" dirty="0"/>
              <a:t>Finality of decision to avoid repeat litigation</a:t>
            </a:r>
          </a:p>
        </p:txBody>
      </p:sp>
    </p:spTree>
    <p:extLst>
      <p:ext uri="{BB962C8B-B14F-4D97-AF65-F5344CB8AC3E}">
        <p14:creationId xmlns:p14="http://schemas.microsoft.com/office/powerpoint/2010/main" val="1599176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30442" y="900143"/>
            <a:ext cx="8093968" cy="1073036"/>
          </a:xfrm>
        </p:spPr>
        <p:txBody>
          <a:bodyPr/>
          <a:lstStyle/>
          <a:p>
            <a:pPr algn="r" eaLnBrk="1" hangingPunct="1"/>
            <a:r>
              <a:rPr lang="en-GB" altLang="en-US" sz="3200" b="1" i="1" dirty="0">
                <a:solidFill>
                  <a:srgbClr val="0932B7"/>
                </a:solidFill>
              </a:rPr>
              <a:t>JTI </a:t>
            </a:r>
            <a:r>
              <a:rPr lang="en-GB" altLang="en-US" sz="3200" b="1" i="1" dirty="0" err="1">
                <a:solidFill>
                  <a:srgbClr val="0932B7"/>
                </a:solidFill>
              </a:rPr>
              <a:t>Polska</a:t>
            </a:r>
            <a:r>
              <a:rPr lang="en-GB" altLang="en-US" sz="3200" b="1" i="1" dirty="0">
                <a:solidFill>
                  <a:srgbClr val="0932B7"/>
                </a:solidFill>
              </a:rPr>
              <a:t> </a:t>
            </a:r>
            <a:r>
              <a:rPr lang="en-GB" altLang="en-US" sz="3200" b="1" dirty="0">
                <a:solidFill>
                  <a:srgbClr val="0932B7"/>
                </a:solidFill>
              </a:rPr>
              <a:t>[UKSC] - </a:t>
            </a:r>
            <a:br>
              <a:rPr lang="en-GB" altLang="en-US" sz="3200" b="1" dirty="0">
                <a:solidFill>
                  <a:srgbClr val="0932B7"/>
                </a:solidFill>
              </a:rPr>
            </a:br>
            <a:r>
              <a:rPr lang="en-GB" altLang="en-US" sz="3200" b="1" dirty="0">
                <a:solidFill>
                  <a:srgbClr val="0932B7"/>
                </a:solidFill>
              </a:rPr>
              <a:t>Applying the 1966 Practice Statement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265893" y="2294023"/>
            <a:ext cx="7878107" cy="45639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To be successful, appellants had to show:</a:t>
            </a:r>
          </a:p>
          <a:p>
            <a:pPr marL="898525" lvl="1" indent="-441325">
              <a:buFont typeface="+mj-lt"/>
              <a:buAutoNum type="alphaLcParenR"/>
            </a:pPr>
            <a:r>
              <a:rPr lang="en-GB" dirty="0"/>
              <a:t>that </a:t>
            </a:r>
            <a:r>
              <a:rPr lang="en-GB" i="1" dirty="0"/>
              <a:t>Buchanan </a:t>
            </a:r>
            <a:r>
              <a:rPr lang="en-GB" dirty="0"/>
              <a:t>(the decision to be departed from) was </a:t>
            </a:r>
            <a:r>
              <a:rPr lang="en-GB" b="1" dirty="0">
                <a:solidFill>
                  <a:srgbClr val="0932B7"/>
                </a:solidFill>
              </a:rPr>
              <a:t>untenable or manifestly wrong</a:t>
            </a:r>
            <a:r>
              <a:rPr lang="en-GB" dirty="0"/>
              <a:t>; </a:t>
            </a:r>
            <a:r>
              <a:rPr lang="en-GB" b="1" dirty="0">
                <a:solidFill>
                  <a:srgbClr val="0932B7"/>
                </a:solidFill>
              </a:rPr>
              <a:t>AND</a:t>
            </a:r>
          </a:p>
          <a:p>
            <a:pPr marL="898525" lvl="1" indent="-441325">
              <a:buFont typeface="+mj-lt"/>
              <a:buAutoNum type="alphaLcParenR"/>
            </a:pPr>
            <a:r>
              <a:rPr lang="en-GB" dirty="0"/>
              <a:t>that it was an </a:t>
            </a:r>
            <a:r>
              <a:rPr lang="en-GB" b="1" dirty="0">
                <a:solidFill>
                  <a:srgbClr val="0932B7"/>
                </a:solidFill>
              </a:rPr>
              <a:t>appropriate case </a:t>
            </a:r>
            <a:r>
              <a:rPr lang="en-GB" dirty="0"/>
              <a:t>for Supreme Court to exercise its power under 1966 Practice Statement  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Broad interpretation or “other charges” untenable?</a:t>
            </a:r>
          </a:p>
          <a:p>
            <a:pPr marL="1003300" lvl="1" indent="-457200">
              <a:buFont typeface="Wingdings" panose="05000000000000000000" pitchFamily="2" charset="2"/>
              <a:buChar char="Ø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No consensus or uniformity across CMR states</a:t>
            </a:r>
          </a:p>
          <a:p>
            <a:pPr marL="1403350" lvl="2" indent="-457200">
              <a:buFont typeface="Wingdings" panose="05000000000000000000" pitchFamily="2" charset="2"/>
              <a:buChar char="Ø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Albeit, impact of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Buchanan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ignored</a:t>
            </a:r>
          </a:p>
          <a:p>
            <a:pPr marL="514350" marR="0" lvl="0" indent="-51435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In any event, no appropriate case</a:t>
            </a:r>
          </a:p>
          <a:p>
            <a:pPr marL="1003300" lvl="1" indent="-457200">
              <a:buFont typeface="Wingdings" panose="05000000000000000000" pitchFamily="2" charset="2"/>
              <a:buChar char="Ø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Market had adjusted</a:t>
            </a:r>
          </a:p>
          <a:p>
            <a:pPr marL="1003300" lvl="1" indent="-457200">
              <a:buFont typeface="Wingdings" panose="05000000000000000000" pitchFamily="2" charset="2"/>
              <a:buChar char="Ø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Other solutions - change by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CMR Protocol</a:t>
            </a:r>
          </a:p>
          <a:p>
            <a:pPr marL="1403350" lvl="2" indent="-457200"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Albeit, realism of this solution ignored</a:t>
            </a:r>
          </a:p>
        </p:txBody>
      </p:sp>
    </p:spTree>
    <p:extLst>
      <p:ext uri="{BB962C8B-B14F-4D97-AF65-F5344CB8AC3E}">
        <p14:creationId xmlns:p14="http://schemas.microsoft.com/office/powerpoint/2010/main" val="285964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94093" y="1041588"/>
            <a:ext cx="7819277" cy="1143000"/>
          </a:xfrm>
        </p:spPr>
        <p:txBody>
          <a:bodyPr/>
          <a:lstStyle/>
          <a:p>
            <a:pPr algn="ctr" eaLnBrk="1" hangingPunct="1"/>
            <a:r>
              <a:rPr lang="en-GB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on </a:t>
            </a:r>
            <a:r>
              <a:rPr lang="en-GB" altLang="en-US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JTI </a:t>
            </a:r>
            <a:r>
              <a:rPr lang="en-GB" altLang="en-US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Polska</a:t>
            </a:r>
            <a:r>
              <a:rPr lang="en-GB" altLang="en-US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GB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71874" y="2141519"/>
            <a:ext cx="7263654" cy="4512669"/>
          </a:xfrm>
        </p:spPr>
        <p:txBody>
          <a:bodyPr>
            <a:normAutofit/>
          </a:bodyPr>
          <a:lstStyle/>
          <a:p>
            <a:pPr eaLnBrk="1" hangingPunct="1"/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4DAD8-0687-4C4C-91AE-0FDD118F4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229" y="2332559"/>
            <a:ext cx="6395357" cy="42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0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03" y="947057"/>
            <a:ext cx="8033657" cy="1091406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The Purpose of Excise Duty?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C9062-2303-4994-8FA3-FCE47B4A2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57" y="2914743"/>
            <a:ext cx="4336243" cy="30894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BD2DC-07F1-46D5-A3FF-2924096F0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191" y="2423886"/>
            <a:ext cx="4056742" cy="40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2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03" y="947057"/>
            <a:ext cx="8033657" cy="1091406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The Purpose of Excise Duty?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A5943-4161-42E1-87DB-384425BEF472}"/>
              </a:ext>
            </a:extLst>
          </p:cNvPr>
          <p:cNvSpPr txBox="1"/>
          <p:nvPr/>
        </p:nvSpPr>
        <p:spPr>
          <a:xfrm>
            <a:off x="1496291" y="2227811"/>
            <a:ext cx="7115695" cy="433924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3C4245"/>
                </a:solidFill>
                <a:effectLst/>
                <a:cs typeface="Calibri" panose="020F0502020204030204" pitchFamily="34" charset="0"/>
              </a:rPr>
              <a:t>Who should bear the burden of shipping goods, which have detrimental impact on health and public life?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3C4245"/>
                </a:solidFill>
                <a:effectLst/>
                <a:cs typeface="Calibri" panose="020F0502020204030204" pitchFamily="34" charset="0"/>
              </a:rPr>
              <a:t>Whose business model (price) includes the specific characteristics and the high value of the goods (that are subject to transportation)?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3C4245"/>
                </a:solidFill>
                <a:effectLst/>
                <a:cs typeface="Calibri" panose="020F0502020204030204" pitchFamily="34" charset="0"/>
              </a:rPr>
              <a:t>Who is intended to be addressed by excise duty?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0" i="0" dirty="0">
                <a:solidFill>
                  <a:srgbClr val="3C4245"/>
                </a:solidFill>
                <a:effectLst/>
                <a:cs typeface="Calibri" panose="020F0502020204030204" pitchFamily="34" charset="0"/>
              </a:rPr>
              <a:t>Who should benefit from the limitation of liability provided by shipping laws?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42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55" y="1084580"/>
            <a:ext cx="7269162" cy="1120738"/>
          </a:xfrm>
        </p:spPr>
        <p:txBody>
          <a:bodyPr/>
          <a:lstStyle/>
          <a:p>
            <a:pPr algn="r"/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The Purpose of Excise Duty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87" y="2205318"/>
            <a:ext cx="4296228" cy="4413197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GB" i="1" dirty="0">
                <a:solidFill>
                  <a:schemeClr val="tx2"/>
                </a:solidFill>
              </a:rPr>
              <a:t>The World Health Org.: </a:t>
            </a:r>
          </a:p>
          <a:p>
            <a:pPr marL="0" lvl="0" indent="0">
              <a:buNone/>
            </a:pPr>
            <a:r>
              <a:rPr lang="en-GB" i="1" dirty="0">
                <a:solidFill>
                  <a:schemeClr val="tx2"/>
                </a:solidFill>
              </a:rPr>
              <a:t>“Excise taxes are the most effective tax measure for promoting health because they change the price [of] a harmful product relative to other goods and can be easily increased over time.” </a:t>
            </a:r>
          </a:p>
          <a:p>
            <a:pPr lvl="0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E0D93-5C47-4A72-B502-95A41350A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314" y="2306921"/>
            <a:ext cx="3662177" cy="41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06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289" y="865998"/>
            <a:ext cx="7848872" cy="80591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>
                <a:solidFill>
                  <a:srgbClr val="0000BF"/>
                </a:solidFill>
                <a:latin typeface="Calibri" panose="020F0502020204030204"/>
              </a:rPr>
              <a:t>Conclusions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2" y="1623788"/>
            <a:ext cx="7379368" cy="5354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800" b="1" dirty="0">
                <a:solidFill>
                  <a:srgbClr val="1D1AA6"/>
                </a:solidFill>
              </a:rPr>
              <a:t>Should other courts follow </a:t>
            </a:r>
            <a:r>
              <a:rPr lang="pl-PL" sz="2800" b="1" i="1" dirty="0">
                <a:solidFill>
                  <a:srgbClr val="1D1AA6"/>
                </a:solidFill>
              </a:rPr>
              <a:t>JTI Polska v Jakubowski</a:t>
            </a:r>
            <a:r>
              <a:rPr lang="en-GB" sz="2800" b="1" dirty="0">
                <a:solidFill>
                  <a:srgbClr val="1D1AA6"/>
                </a:solidFill>
              </a:rPr>
              <a:t>?</a:t>
            </a:r>
          </a:p>
          <a:p>
            <a:r>
              <a:rPr lang="en-GB" sz="2800" dirty="0"/>
              <a:t>NO – it is NOT a decision on excise duty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800" b="1" dirty="0"/>
              <a:t>Should other courts feel restricted by </a:t>
            </a:r>
            <a:r>
              <a:rPr lang="en-GB" sz="2800" b="1" i="1" dirty="0"/>
              <a:t>Buchanan</a:t>
            </a:r>
            <a:r>
              <a:rPr lang="en-GB" sz="2800" b="1" dirty="0"/>
              <a:t>? </a:t>
            </a:r>
          </a:p>
          <a:p>
            <a:r>
              <a:rPr lang="en-GB" sz="2800" dirty="0"/>
              <a:t>NO - if any, </a:t>
            </a:r>
            <a:r>
              <a:rPr lang="pl-PL" sz="2800" i="1" dirty="0"/>
              <a:t>JTI Polska v Jakubowski </a:t>
            </a:r>
            <a:r>
              <a:rPr lang="en-GB" sz="2800" dirty="0"/>
              <a:t>underlined that </a:t>
            </a:r>
            <a:r>
              <a:rPr lang="en-GB" sz="2800" i="1" dirty="0"/>
              <a:t>Buchanan </a:t>
            </a:r>
            <a:r>
              <a:rPr lang="en-GB" sz="2800" dirty="0"/>
              <a:t>is a decision subject to valid criticism </a:t>
            </a:r>
          </a:p>
          <a:p>
            <a:r>
              <a:rPr lang="en-GB" sz="2800" dirty="0"/>
              <a:t>Civil courts (at least) – take as open door for (re)interpretation</a:t>
            </a:r>
          </a:p>
          <a:p>
            <a:r>
              <a:rPr lang="en-GB" sz="2800" dirty="0"/>
              <a:t>Wait for CMR Protocol? Unrealistic solution!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800" b="1" dirty="0">
                <a:solidFill>
                  <a:srgbClr val="1D1AA6"/>
                </a:solidFill>
              </a:rPr>
              <a:t>Should Excise Duty be recoverable?</a:t>
            </a:r>
          </a:p>
          <a:p>
            <a:r>
              <a:rPr lang="en-GB" sz="2800" dirty="0"/>
              <a:t>NO - this is on cargo!</a:t>
            </a:r>
          </a:p>
          <a:p>
            <a:r>
              <a:rPr lang="en-GB" sz="2800" dirty="0"/>
              <a:t>Cargo benefits from the characteristics of goods</a:t>
            </a:r>
          </a:p>
          <a:p>
            <a:r>
              <a:rPr lang="en-GB" sz="2800" dirty="0"/>
              <a:t>There is no gap </a:t>
            </a:r>
          </a:p>
          <a:p>
            <a:r>
              <a:rPr lang="en-GB" sz="2800" dirty="0"/>
              <a:t>Alignment with CIM – excise duty clearly excluded</a:t>
            </a:r>
          </a:p>
        </p:txBody>
      </p:sp>
    </p:spTree>
    <p:extLst>
      <p:ext uri="{BB962C8B-B14F-4D97-AF65-F5344CB8AC3E}">
        <p14:creationId xmlns:p14="http://schemas.microsoft.com/office/powerpoint/2010/main" val="33526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1009869"/>
            <a:ext cx="7993117" cy="910277"/>
          </a:xfrm>
        </p:spPr>
        <p:txBody>
          <a:bodyPr/>
          <a:lstStyle/>
          <a:p>
            <a:pPr algn="r" eaLnBrk="1" hangingPunct="1"/>
            <a:r>
              <a:rPr lang="en-GB" altLang="en-US" b="1" dirty="0">
                <a:solidFill>
                  <a:srgbClr val="0094C8"/>
                </a:solidFill>
              </a:rPr>
              <a:t>Content of this Presentation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417638" y="2182761"/>
            <a:ext cx="7269162" cy="467523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dirty="0">
                <a:solidFill>
                  <a:schemeClr val="accent1">
                    <a:lumMod val="50000"/>
                  </a:schemeClr>
                </a:solidFill>
              </a:rPr>
              <a:t>Purpose of limitation regime in transport</a:t>
            </a:r>
          </a:p>
          <a:p>
            <a:pPr eaLnBrk="1" hangingPunct="1"/>
            <a:r>
              <a:rPr lang="en-GB" altLang="en-US" dirty="0">
                <a:solidFill>
                  <a:schemeClr val="accent1">
                    <a:lumMod val="50000"/>
                  </a:schemeClr>
                </a:solidFill>
              </a:rPr>
              <a:t>Excise duty as part of the monetary limitation of liability regime?</a:t>
            </a:r>
          </a:p>
          <a:p>
            <a:pPr eaLnBrk="1" hangingPunct="1"/>
            <a:r>
              <a:rPr lang="en-GB" altLang="en-US" dirty="0">
                <a:solidFill>
                  <a:schemeClr val="accent1">
                    <a:lumMod val="50000"/>
                  </a:schemeClr>
                </a:solidFill>
              </a:rPr>
              <a:t>Excise duty in the UK Supreme Court – </a:t>
            </a:r>
          </a:p>
          <a:p>
            <a:pPr lvl="1" eaLnBrk="1" hangingPunct="1"/>
            <a:r>
              <a:rPr lang="en-GB" altLang="en-US" i="1" dirty="0">
                <a:solidFill>
                  <a:schemeClr val="accent1">
                    <a:lumMod val="50000"/>
                  </a:schemeClr>
                </a:solidFill>
              </a:rPr>
              <a:t>JTI </a:t>
            </a:r>
            <a:r>
              <a:rPr lang="en-GB" altLang="en-US" i="1" dirty="0" err="1">
                <a:solidFill>
                  <a:schemeClr val="accent1">
                    <a:lumMod val="50000"/>
                  </a:schemeClr>
                </a:solidFill>
              </a:rPr>
              <a:t>Polska</a:t>
            </a:r>
            <a:r>
              <a:rPr lang="en-GB" altLang="en-US" i="1" dirty="0">
                <a:solidFill>
                  <a:schemeClr val="accent1">
                    <a:lumMod val="50000"/>
                  </a:schemeClr>
                </a:solidFill>
              </a:rPr>
              <a:t> v Jakubowski </a:t>
            </a:r>
            <a:r>
              <a:rPr lang="en-GB" altLang="en-US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GB" altLang="en-US" i="1" dirty="0">
                <a:solidFill>
                  <a:schemeClr val="accent1">
                    <a:lumMod val="50000"/>
                  </a:schemeClr>
                </a:solidFill>
              </a:rPr>
              <a:t>Buchanan</a:t>
            </a:r>
          </a:p>
          <a:p>
            <a:pPr lvl="1" eaLnBrk="1" hangingPunct="1"/>
            <a:r>
              <a:rPr lang="en-GB" altLang="en-US" dirty="0">
                <a:solidFill>
                  <a:schemeClr val="accent1">
                    <a:lumMod val="50000"/>
                  </a:schemeClr>
                </a:solidFill>
              </a:rPr>
              <a:t>Conclusions from the UK</a:t>
            </a:r>
          </a:p>
          <a:p>
            <a:pPr eaLnBrk="1" hangingPunct="1"/>
            <a:r>
              <a:rPr lang="en-GB" altLang="en-US" dirty="0">
                <a:solidFill>
                  <a:schemeClr val="accent1">
                    <a:lumMod val="50000"/>
                  </a:schemeClr>
                </a:solidFill>
              </a:rPr>
              <a:t>Should excise duty be recoverable?</a:t>
            </a:r>
          </a:p>
          <a:p>
            <a:pPr eaLnBrk="1" hangingPunct="1"/>
            <a:r>
              <a:rPr lang="en-GB" altLang="en-US" dirty="0">
                <a:solidFill>
                  <a:schemeClr val="accent1">
                    <a:lumMod val="50000"/>
                  </a:schemeClr>
                </a:solidFill>
              </a:rPr>
              <a:t>Conclusions more broadly</a:t>
            </a:r>
          </a:p>
        </p:txBody>
      </p:sp>
    </p:spTree>
    <p:extLst>
      <p:ext uri="{BB962C8B-B14F-4D97-AF65-F5344CB8AC3E}">
        <p14:creationId xmlns:p14="http://schemas.microsoft.com/office/powerpoint/2010/main" val="2065112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293" y="1304259"/>
            <a:ext cx="7219507" cy="496187"/>
          </a:xfrm>
        </p:spPr>
        <p:txBody>
          <a:bodyPr/>
          <a:lstStyle/>
          <a:p>
            <a:pPr algn="ctr"/>
            <a:r>
              <a:rPr lang="en-GB" dirty="0"/>
              <a:t>The End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9DD206-B890-470F-B1A9-828C3EE4F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2149" y="2177817"/>
            <a:ext cx="6449794" cy="4299863"/>
          </a:xfrm>
        </p:spPr>
      </p:pic>
    </p:spTree>
    <p:extLst>
      <p:ext uri="{BB962C8B-B14F-4D97-AF65-F5344CB8AC3E}">
        <p14:creationId xmlns:p14="http://schemas.microsoft.com/office/powerpoint/2010/main" val="71128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03" y="1037771"/>
            <a:ext cx="8033657" cy="1091406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The Purpose of Monetary Limitation in Shipping and Transport?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021D8-6637-4F31-871B-167A106E2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86" y="2244701"/>
            <a:ext cx="7736964" cy="43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03" y="996044"/>
            <a:ext cx="8033657" cy="1091406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3B669B"/>
                </a:solidFill>
              </a:rPr>
              <a:t>The Purpose of Monetary Limitation in Shipping and Transport?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24092-FAC8-4C5A-902B-B31F304CB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096" y="2190872"/>
            <a:ext cx="3647853" cy="43760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114FB2-6FC2-4E01-851C-F18CA44A0E62}"/>
              </a:ext>
            </a:extLst>
          </p:cNvPr>
          <p:cNvSpPr txBox="1"/>
          <p:nvPr/>
        </p:nvSpPr>
        <p:spPr>
          <a:xfrm>
            <a:off x="1018903" y="2288834"/>
            <a:ext cx="40465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n-lt"/>
              </a:rPr>
              <a:t>Carriers Act 1830, section 1:</a:t>
            </a:r>
          </a:p>
          <a:p>
            <a:endParaRPr lang="en-GB" sz="8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0" dirty="0">
                <a:solidFill>
                  <a:srgbClr val="000000"/>
                </a:solidFill>
                <a:effectLst/>
                <a:latin typeface="+mn-lt"/>
              </a:rPr>
              <a:t>Mail contractors, coach proprietors, and carriers not to be liable for loss of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certain [high value] goods </a:t>
            </a:r>
            <a:r>
              <a:rPr lang="en-GB" sz="2400" i="0" dirty="0">
                <a:solidFill>
                  <a:srgbClr val="000000"/>
                </a:solidFill>
                <a:effectLst/>
                <a:latin typeface="+mn-lt"/>
              </a:rPr>
              <a:t>above the value of 10 Pounds</a:t>
            </a:r>
            <a:r>
              <a:rPr lang="en-GB" sz="2400" i="1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GB" sz="2400" i="0" dirty="0">
                <a:solidFill>
                  <a:srgbClr val="000000"/>
                </a:solidFill>
                <a:effectLst/>
                <a:latin typeface="+mn-lt"/>
              </a:rPr>
              <a:t>unless they are delivered as such, and increased charge accepted.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E1E1E"/>
                </a:solidFill>
                <a:latin typeface="+mn-lt"/>
              </a:rPr>
              <a:t>Includes list of </a:t>
            </a:r>
            <a:r>
              <a:rPr lang="en-GB" sz="2400" i="0" dirty="0">
                <a:solidFill>
                  <a:srgbClr val="1E1E1E"/>
                </a:solidFill>
                <a:effectLst/>
                <a:latin typeface="+mn-lt"/>
              </a:rPr>
              <a:t>valuable and tradable items.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054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03" y="1027267"/>
            <a:ext cx="8033657" cy="1091406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The Purpose of Monetary Limitation in Shipping and Transport?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14FB2-6FC2-4E01-851C-F18CA44A0E62}"/>
              </a:ext>
            </a:extLst>
          </p:cNvPr>
          <p:cNvSpPr txBox="1"/>
          <p:nvPr/>
        </p:nvSpPr>
        <p:spPr>
          <a:xfrm>
            <a:off x="954735" y="2432956"/>
            <a:ext cx="5251268" cy="442504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Shipping as business: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Damages, to ensure good care - interest in safe arrival of goods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Not insurer – disconnect from any high value of goods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Limitation - calculate exposure - allow insurability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Cargo benefits from goods’ value: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Declare value - against payment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Additional exposure more economically covered by cargo-  not liability-  insurance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65ABF-BA06-419A-AC78-C758A6B37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49"/>
          <a:stretch/>
        </p:blipFill>
        <p:spPr>
          <a:xfrm>
            <a:off x="6140141" y="3766728"/>
            <a:ext cx="3003860" cy="22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4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03" y="996044"/>
            <a:ext cx="8033657" cy="1091406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The System of Monetary Limitation in Shipping and Transport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14FB2-6FC2-4E01-851C-F18CA44A0E62}"/>
              </a:ext>
            </a:extLst>
          </p:cNvPr>
          <p:cNvSpPr txBox="1"/>
          <p:nvPr/>
        </p:nvSpPr>
        <p:spPr>
          <a:xfrm>
            <a:off x="1502229" y="2539026"/>
            <a:ext cx="7433224" cy="4259179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marL="352425" indent="-352425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94C8"/>
                </a:solidFill>
                <a:latin typeface="+mn-lt"/>
              </a:rPr>
              <a:t>Sea and inland waterways - damages:</a:t>
            </a:r>
          </a:p>
          <a:p>
            <a:pPr marL="809625" lvl="2" indent="-352425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94C8"/>
                </a:solidFill>
                <a:latin typeface="+mn-lt"/>
              </a:rPr>
              <a:t>Goods’ value at arrival port – place and time of discharge </a:t>
            </a:r>
          </a:p>
          <a:p>
            <a:pPr marL="809625" lvl="2" indent="-352425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94C8"/>
                </a:solidFill>
                <a:latin typeface="+mn-lt"/>
              </a:rPr>
              <a:t>Includes</a:t>
            </a:r>
            <a:r>
              <a:rPr lang="en-GB" sz="3200" dirty="0">
                <a:solidFill>
                  <a:srgbClr val="0094C8"/>
                </a:solidFill>
                <a:latin typeface="+mn-lt"/>
              </a:rPr>
              <a:t> costs of carriage and other charges to reach destination</a:t>
            </a:r>
          </a:p>
          <a:p>
            <a:pPr marL="352425" indent="-352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CMR and CIM - damages:</a:t>
            </a:r>
          </a:p>
          <a:p>
            <a:pPr marL="809625" lvl="2" indent="-352425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Goods’ value of goods at time and place of acceptance for carriage</a:t>
            </a:r>
          </a:p>
          <a:p>
            <a:pPr marL="809625" lvl="2" indent="-352425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Needs to add on </a:t>
            </a:r>
            <a:r>
              <a:rPr lang="en-GB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carriage and other charges </a:t>
            </a: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to reach destination</a:t>
            </a:r>
          </a:p>
          <a:p>
            <a:pPr marL="809625" lvl="2" indent="-352425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Does this include excise duty? Falling within Art 23(4) CMR?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F4116-7B25-4823-8809-7BF5CFE88011}"/>
              </a:ext>
            </a:extLst>
          </p:cNvPr>
          <p:cNvSpPr txBox="1"/>
          <p:nvPr/>
        </p:nvSpPr>
        <p:spPr>
          <a:xfrm>
            <a:off x="4122821" y="327258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F17E4-A052-4D6F-A2F0-F061179AB190}"/>
              </a:ext>
            </a:extLst>
          </p:cNvPr>
          <p:cNvSpPr txBox="1"/>
          <p:nvPr/>
        </p:nvSpPr>
        <p:spPr>
          <a:xfrm>
            <a:off x="1502229" y="4299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56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03" y="996044"/>
            <a:ext cx="8033657" cy="592124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The CMR System of Monetary Limitation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14FB2-6FC2-4E01-851C-F18CA44A0E62}"/>
              </a:ext>
            </a:extLst>
          </p:cNvPr>
          <p:cNvSpPr txBox="1"/>
          <p:nvPr/>
        </p:nvSpPr>
        <p:spPr>
          <a:xfrm>
            <a:off x="1251284" y="1696089"/>
            <a:ext cx="7684169" cy="5210037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sz="3400" b="1" dirty="0">
                <a:solidFill>
                  <a:srgbClr val="0094C8"/>
                </a:solidFill>
                <a:latin typeface="+mn-lt"/>
              </a:rPr>
              <a:t>Article 23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  <a:latin typeface="+mn-lt"/>
              </a:rPr>
              <a:t>When, under the provisions of this Convention, a carrier is liable for compensation in respect of total or partial loss of goods, such compensation shall be </a:t>
            </a:r>
            <a:r>
              <a:rPr lang="en-GB" sz="3200" dirty="0">
                <a:solidFill>
                  <a:srgbClr val="0094C8"/>
                </a:solidFill>
                <a:latin typeface="+mn-lt"/>
              </a:rPr>
              <a:t>calculated by reference to the value of the goods at the place and time at which they were accepted for carriage.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  <a:latin typeface="+mn-lt"/>
              </a:rPr>
              <a:t>The value of the goods shall be fixed according to the commodity exchange price…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  <a:latin typeface="+mn-lt"/>
              </a:rPr>
              <a:t>Compensation shall not, however, exceed ….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solidFill>
                  <a:srgbClr val="0094C8"/>
                </a:solidFill>
                <a:latin typeface="+mn-lt"/>
              </a:rPr>
              <a:t>In addition, the carriage charges, Customs duties and other charges incurred in respect of the carriage of the goods </a:t>
            </a:r>
            <a:r>
              <a:rPr lang="en-GB" sz="3200" b="1" dirty="0">
                <a:solidFill>
                  <a:srgbClr val="002060"/>
                </a:solidFill>
                <a:latin typeface="+mn-lt"/>
              </a:rPr>
              <a:t>shall be refunded in full in case of total loss and in proportion to the loss sustained in case of partial loss,</a:t>
            </a:r>
            <a:r>
              <a:rPr lang="en-GB" sz="32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3200" b="1" dirty="0">
                <a:solidFill>
                  <a:srgbClr val="0094C8"/>
                </a:solidFill>
                <a:latin typeface="+mn-lt"/>
              </a:rPr>
              <a:t>but no further damage shall be payable.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  <a:latin typeface="+mn-lt"/>
              </a:rPr>
              <a:t>In the case of delay ...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solidFill>
                  <a:srgbClr val="0094C8"/>
                </a:solidFill>
                <a:latin typeface="+mn-lt"/>
              </a:rPr>
              <a:t>Higher compensation may only be claimed </a:t>
            </a:r>
            <a:r>
              <a:rPr lang="en-GB" sz="3200" dirty="0">
                <a:solidFill>
                  <a:srgbClr val="002060"/>
                </a:solidFill>
                <a:latin typeface="+mn-lt"/>
              </a:rPr>
              <a:t>where the </a:t>
            </a:r>
            <a:r>
              <a:rPr lang="en-GB" sz="3200" dirty="0">
                <a:solidFill>
                  <a:srgbClr val="0094C8"/>
                </a:solidFill>
                <a:latin typeface="+mn-lt"/>
              </a:rPr>
              <a:t>value </a:t>
            </a:r>
            <a:r>
              <a:rPr lang="en-GB" sz="3200" dirty="0">
                <a:solidFill>
                  <a:srgbClr val="002060"/>
                </a:solidFill>
                <a:latin typeface="+mn-lt"/>
              </a:rPr>
              <a:t>of the goods or a special interest in delivery has been </a:t>
            </a:r>
            <a:r>
              <a:rPr lang="en-GB" sz="3200" dirty="0">
                <a:solidFill>
                  <a:srgbClr val="0094C8"/>
                </a:solidFill>
                <a:latin typeface="+mn-lt"/>
              </a:rPr>
              <a:t>declared </a:t>
            </a:r>
            <a:r>
              <a:rPr lang="en-GB" sz="3200" dirty="0">
                <a:solidFill>
                  <a:srgbClr val="002060"/>
                </a:solidFill>
                <a:latin typeface="+mn-lt"/>
              </a:rPr>
              <a:t>in accordance with articles 24 and 26.</a:t>
            </a:r>
          </a:p>
          <a:p>
            <a:endParaRPr lang="en-GB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F17E4-A052-4D6F-A2F0-F061179AB190}"/>
              </a:ext>
            </a:extLst>
          </p:cNvPr>
          <p:cNvSpPr txBox="1"/>
          <p:nvPr/>
        </p:nvSpPr>
        <p:spPr>
          <a:xfrm>
            <a:off x="1502229" y="4299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52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94093" y="1189071"/>
            <a:ext cx="7819277" cy="1143000"/>
          </a:xfrm>
        </p:spPr>
        <p:txBody>
          <a:bodyPr/>
          <a:lstStyle/>
          <a:p>
            <a:pPr algn="ctr" eaLnBrk="1" hangingPunct="1"/>
            <a:r>
              <a:rPr lang="en-GB" altLang="en-US" b="1" i="1" dirty="0">
                <a:solidFill>
                  <a:srgbClr val="1D1AA6"/>
                </a:solidFill>
              </a:rPr>
              <a:t>JTI </a:t>
            </a:r>
            <a:r>
              <a:rPr lang="en-GB" altLang="en-US" b="1" i="1" dirty="0" err="1">
                <a:solidFill>
                  <a:srgbClr val="1D1AA6"/>
                </a:solidFill>
              </a:rPr>
              <a:t>Polska</a:t>
            </a:r>
            <a:r>
              <a:rPr lang="en-GB" altLang="en-US" b="1" i="1" dirty="0">
                <a:solidFill>
                  <a:srgbClr val="1D1AA6"/>
                </a:solidFill>
              </a:rPr>
              <a:t> v Jakubowski </a:t>
            </a:r>
            <a:br>
              <a:rPr lang="en-GB" altLang="en-US" b="1" dirty="0">
                <a:solidFill>
                  <a:srgbClr val="1D1AA6"/>
                </a:solidFill>
              </a:rPr>
            </a:br>
            <a:r>
              <a:rPr lang="en-GB" altLang="en-US" b="1" dirty="0">
                <a:solidFill>
                  <a:srgbClr val="1D1AA6"/>
                </a:solidFill>
              </a:rPr>
              <a:t>[2023] UKSC 19</a:t>
            </a:r>
            <a:endParaRPr lang="en-GB" altLang="en-US" b="1" dirty="0">
              <a:solidFill>
                <a:srgbClr val="0932B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571874" y="2141519"/>
            <a:ext cx="7263654" cy="4512669"/>
          </a:xfrm>
        </p:spPr>
        <p:txBody>
          <a:bodyPr>
            <a:normAutofit/>
          </a:bodyPr>
          <a:lstStyle/>
          <a:p>
            <a:pPr eaLnBrk="1" hangingPunct="1"/>
            <a:endParaRPr lang="en-GB" altLang="en-US" dirty="0"/>
          </a:p>
          <a:p>
            <a:pPr marL="0" indent="0" eaLnBrk="1" hangingPunct="1">
              <a:buNone/>
            </a:pPr>
            <a:endParaRPr lang="en-GB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DBF7A-AA8D-4D48-BA1B-B996F2833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15" y="2736667"/>
            <a:ext cx="5941422" cy="33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8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55248" y="900143"/>
            <a:ext cx="7269162" cy="977630"/>
          </a:xfrm>
        </p:spPr>
        <p:txBody>
          <a:bodyPr/>
          <a:lstStyle/>
          <a:p>
            <a:pPr algn="r" eaLnBrk="1" hangingPunct="1"/>
            <a:r>
              <a:rPr lang="en-GB" altLang="en-US" b="1" i="1" dirty="0">
                <a:solidFill>
                  <a:srgbClr val="0932B7"/>
                </a:solidFill>
              </a:rPr>
              <a:t>JTI </a:t>
            </a:r>
            <a:r>
              <a:rPr lang="en-GB" altLang="en-US" b="1" i="1" dirty="0" err="1">
                <a:solidFill>
                  <a:srgbClr val="0932B7"/>
                </a:solidFill>
              </a:rPr>
              <a:t>Polska</a:t>
            </a:r>
            <a:r>
              <a:rPr lang="en-GB" altLang="en-US" b="1" i="1" dirty="0">
                <a:solidFill>
                  <a:srgbClr val="0932B7"/>
                </a:solidFill>
              </a:rPr>
              <a:t> v Jakubowski </a:t>
            </a:r>
          </a:p>
        </p:txBody>
      </p:sp>
      <p:pic>
        <p:nvPicPr>
          <p:cNvPr id="1027" name="Picture 7" descr="IN00561_">
            <a:extLst>
              <a:ext uri="{FF2B5EF4-FFF2-40B4-BE49-F238E27FC236}">
                <a16:creationId xmlns:a16="http://schemas.microsoft.com/office/drawing/2014/main" id="{B91E0E7D-28FF-4E6B-BD30-CBD1DB2B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62" y="2636251"/>
            <a:ext cx="1824063" cy="225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FC9E4041-4B54-4585-864C-B69DB3696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16B219-83FA-44E5-ADCA-796E454C99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026" b="20216"/>
          <a:stretch/>
        </p:blipFill>
        <p:spPr>
          <a:xfrm>
            <a:off x="1122424" y="3932604"/>
            <a:ext cx="1733271" cy="1107345"/>
          </a:xfrm>
          <a:prstGeom prst="rect">
            <a:avLst/>
          </a:prstGeom>
        </p:spPr>
      </p:pic>
      <p:sp>
        <p:nvSpPr>
          <p:cNvPr id="18" name="Text Box 1">
            <a:extLst>
              <a:ext uri="{FF2B5EF4-FFF2-40B4-BE49-F238E27FC236}">
                <a16:creationId xmlns:a16="http://schemas.microsoft.com/office/drawing/2014/main" id="{9E6CFC69-2F9A-462A-859F-425EB5AD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180" y="3235503"/>
            <a:ext cx="1730515" cy="6791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Poland</a:t>
            </a:r>
            <a:endParaRPr lang="en-GB" sz="2800" b="1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" name="Text Box 1">
            <a:extLst>
              <a:ext uri="{FF2B5EF4-FFF2-40B4-BE49-F238E27FC236}">
                <a16:creationId xmlns:a16="http://schemas.microsoft.com/office/drawing/2014/main" id="{687FEC02-6099-4B4F-93A7-1588F6E1BE6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5085282" y="3235503"/>
            <a:ext cx="1643896" cy="9776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indent="0" algn="ctr">
              <a:buNone/>
            </a:pPr>
            <a:r>
              <a:rPr lang="en-GB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England</a:t>
            </a:r>
            <a:endParaRPr lang="en-GB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784930-78B0-4E33-BDD9-D6A810F3B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293" y="4228908"/>
            <a:ext cx="3495118" cy="2498463"/>
          </a:xfrm>
          <a:prstGeom prst="rect">
            <a:avLst/>
          </a:prstGeom>
        </p:spPr>
      </p:pic>
      <p:pic>
        <p:nvPicPr>
          <p:cNvPr id="21" name="Graphic 20" descr="Lightning bolt with solid fill">
            <a:extLst>
              <a:ext uri="{FF2B5EF4-FFF2-40B4-BE49-F238E27FC236}">
                <a16:creationId xmlns:a16="http://schemas.microsoft.com/office/drawing/2014/main" id="{6B3F19F7-F308-4A8A-A856-33F1991BA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1471" y="2258070"/>
            <a:ext cx="2085329" cy="2085329"/>
          </a:xfrm>
          <a:prstGeom prst="rect">
            <a:avLst/>
          </a:prstGeom>
        </p:spPr>
      </p:pic>
      <p:sp>
        <p:nvSpPr>
          <p:cNvPr id="22" name="Line 6">
            <a:extLst>
              <a:ext uri="{FF2B5EF4-FFF2-40B4-BE49-F238E27FC236}">
                <a16:creationId xmlns:a16="http://schemas.microsoft.com/office/drawing/2014/main" id="{A5AA7720-734F-4FF5-A40B-5E7DD052B2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00" y="131763"/>
            <a:ext cx="3765550" cy="20637"/>
          </a:xfrm>
          <a:prstGeom prst="line">
            <a:avLst/>
          </a:prstGeom>
          <a:noFill/>
          <a:ln w="57150">
            <a:solidFill>
              <a:srgbClr val="4472C4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1DB0F10A-24DE-42A3-9C67-A089651ABB75}"/>
              </a:ext>
            </a:extLst>
          </p:cNvPr>
          <p:cNvSpPr/>
          <p:nvPr/>
        </p:nvSpPr>
        <p:spPr>
          <a:xfrm>
            <a:off x="2367643" y="1877773"/>
            <a:ext cx="3608614" cy="135772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" name="Graphic 29" descr="Money with solid fill">
            <a:extLst>
              <a:ext uri="{FF2B5EF4-FFF2-40B4-BE49-F238E27FC236}">
                <a16:creationId xmlns:a16="http://schemas.microsoft.com/office/drawing/2014/main" id="{9AC88F5B-6678-40A3-B374-F4F50DD7C7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50002" y="5135909"/>
            <a:ext cx="1643896" cy="16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30837"/>
      </p:ext>
    </p:extLst>
  </p:cSld>
  <p:clrMapOvr>
    <a:masterClrMapping/>
  </p:clrMapOvr>
</p:sld>
</file>

<file path=ppt/theme/theme1.xml><?xml version="1.0" encoding="utf-8"?>
<a:theme xmlns:a="http://schemas.openxmlformats.org/drawingml/2006/main" name="pres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pres6.potx</Template>
  <TotalTime>21532</TotalTime>
  <Words>1314</Words>
  <Application>Microsoft Office PowerPoint</Application>
  <PresentationFormat>On-screen Show (4:3)</PresentationFormat>
  <Paragraphs>137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pres6</vt:lpstr>
      <vt:lpstr>Is Excise Duty recoverable under Article 23(4) CMR? – The JTI Polska decision</vt:lpstr>
      <vt:lpstr>Content of this Presentation</vt:lpstr>
      <vt:lpstr>The Purpose of Monetary Limitation in Shipping and Transport?</vt:lpstr>
      <vt:lpstr>The Purpose of Monetary Limitation in Shipping and Transport?</vt:lpstr>
      <vt:lpstr>The Purpose of Monetary Limitation in Shipping and Transport?</vt:lpstr>
      <vt:lpstr>The System of Monetary Limitation in Shipping and Transport</vt:lpstr>
      <vt:lpstr>The CMR System of Monetary Limitation</vt:lpstr>
      <vt:lpstr>JTI Polska v Jakubowski  [2023] UKSC 19</vt:lpstr>
      <vt:lpstr>JTI Polska v Jakubowski </vt:lpstr>
      <vt:lpstr>JTI Polska Sp Zoo v Jakubowski [EWHC]  - The High Court</vt:lpstr>
      <vt:lpstr>JTI Polska v Jakubowski [UKSC]  - The Supreme Court</vt:lpstr>
      <vt:lpstr>The 1966 Practice Statement</vt:lpstr>
      <vt:lpstr>JTI Polska [UKSC] -  1966 Practice Statement Threshold</vt:lpstr>
      <vt:lpstr>JTI Polska [UKSC] -  Applying the 1966 Practice Statement</vt:lpstr>
      <vt:lpstr>Conclusion on JTI Polska  </vt:lpstr>
      <vt:lpstr>The Purpose of Excise Duty?</vt:lpstr>
      <vt:lpstr>The Purpose of Excise Duty?</vt:lpstr>
      <vt:lpstr>The Purpose of Excise Duty</vt:lpstr>
      <vt:lpstr>Conclusions</vt:lpstr>
      <vt:lpstr>The End</vt:lpstr>
    </vt:vector>
  </TitlesOfParts>
  <Company>The 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should go here</dc:title>
  <dc:creator>Aileen Robertson</dc:creator>
  <cp:lastModifiedBy>Simone Lamont-Black</cp:lastModifiedBy>
  <cp:revision>504</cp:revision>
  <cp:lastPrinted>2023-03-20T10:33:42Z</cp:lastPrinted>
  <dcterms:created xsi:type="dcterms:W3CDTF">2012-04-25T15:10:26Z</dcterms:created>
  <dcterms:modified xsi:type="dcterms:W3CDTF">2024-09-16T18:00:29Z</dcterms:modified>
</cp:coreProperties>
</file>